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65" r:id="rId2"/>
    <p:sldId id="303" r:id="rId3"/>
    <p:sldId id="361" r:id="rId4"/>
    <p:sldId id="362" r:id="rId5"/>
    <p:sldId id="360" r:id="rId6"/>
    <p:sldId id="371" r:id="rId7"/>
    <p:sldId id="363" r:id="rId8"/>
    <p:sldId id="405" r:id="rId9"/>
    <p:sldId id="403" r:id="rId10"/>
    <p:sldId id="404" r:id="rId11"/>
    <p:sldId id="417" r:id="rId12"/>
    <p:sldId id="365" r:id="rId13"/>
    <p:sldId id="329" r:id="rId14"/>
    <p:sldId id="390" r:id="rId15"/>
    <p:sldId id="391" r:id="rId16"/>
    <p:sldId id="392" r:id="rId17"/>
    <p:sldId id="393" r:id="rId18"/>
    <p:sldId id="394" r:id="rId19"/>
    <p:sldId id="367" r:id="rId20"/>
    <p:sldId id="368" r:id="rId21"/>
    <p:sldId id="369" r:id="rId22"/>
    <p:sldId id="370" r:id="rId23"/>
    <p:sldId id="401" r:id="rId24"/>
    <p:sldId id="410" r:id="rId25"/>
    <p:sldId id="411" r:id="rId26"/>
    <p:sldId id="412" r:id="rId27"/>
    <p:sldId id="398" r:id="rId28"/>
    <p:sldId id="399" r:id="rId29"/>
    <p:sldId id="400" r:id="rId30"/>
    <p:sldId id="381" r:id="rId31"/>
    <p:sldId id="413" r:id="rId32"/>
    <p:sldId id="408" r:id="rId33"/>
    <p:sldId id="409" r:id="rId34"/>
    <p:sldId id="414" r:id="rId35"/>
    <p:sldId id="418" r:id="rId36"/>
    <p:sldId id="406" r:id="rId37"/>
    <p:sldId id="419" r:id="rId38"/>
    <p:sldId id="415" r:id="rId39"/>
    <p:sldId id="416" r:id="rId40"/>
    <p:sldId id="382" r:id="rId41"/>
    <p:sldId id="388" r:id="rId42"/>
    <p:sldId id="389" r:id="rId43"/>
    <p:sldId id="386" r:id="rId44"/>
    <p:sldId id="376" r:id="rId45"/>
    <p:sldId id="327" r:id="rId4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osen Chen" initials="cms"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92"/>
    <p:restoredTop sz="82524" autoAdjust="0"/>
  </p:normalViewPr>
  <p:slideViewPr>
    <p:cSldViewPr>
      <p:cViewPr>
        <p:scale>
          <a:sx n="120" d="100"/>
          <a:sy n="120" d="100"/>
        </p:scale>
        <p:origin x="616"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1A4DBD-7B8D-B648-BA73-16604636E91D}" type="doc">
      <dgm:prSet loTypeId="urn:microsoft.com/office/officeart/2005/8/layout/cycle8" loCatId="" qsTypeId="urn:microsoft.com/office/officeart/2005/8/quickstyle/3D4" qsCatId="3D" csTypeId="urn:microsoft.com/office/officeart/2005/8/colors/accent1_2" csCatId="accent1" phldr="1"/>
      <dgm:spPr/>
      <dgm:t>
        <a:bodyPr/>
        <a:lstStyle/>
        <a:p>
          <a:endParaRPr lang="zh-CN" altLang="en-US"/>
        </a:p>
      </dgm:t>
    </dgm:pt>
    <dgm:pt modelId="{46FCB5AF-81E6-4348-B54D-90A6A18E7D58}">
      <dgm:prSet phldrT="[文本]"/>
      <dgm:spPr/>
      <dgm:t>
        <a:bodyPr/>
        <a:lstStyle/>
        <a:p>
          <a:r>
            <a:rPr lang="zh-CN" altLang="en-US" dirty="0" smtClean="0"/>
            <a:t>媒体</a:t>
          </a:r>
          <a:r>
            <a:rPr lang="en-US" altLang="zh-CN" dirty="0" smtClean="0"/>
            <a:t>(publishers)</a:t>
          </a:r>
          <a:endParaRPr lang="zh-CN" altLang="en-US" dirty="0"/>
        </a:p>
      </dgm:t>
    </dgm:pt>
    <dgm:pt modelId="{FD95BDC6-5FFB-5040-933E-E6570C4B466F}" type="parTrans" cxnId="{A8215AD6-CF58-DD49-9617-EEB6A0553F50}">
      <dgm:prSet/>
      <dgm:spPr/>
      <dgm:t>
        <a:bodyPr/>
        <a:lstStyle/>
        <a:p>
          <a:endParaRPr lang="zh-CN" altLang="en-US"/>
        </a:p>
      </dgm:t>
    </dgm:pt>
    <dgm:pt modelId="{258B465C-9FCA-9041-81D3-2278C542CD8D}" type="sibTrans" cxnId="{A8215AD6-CF58-DD49-9617-EEB6A0553F50}">
      <dgm:prSet/>
      <dgm:spPr/>
      <dgm:t>
        <a:bodyPr/>
        <a:lstStyle/>
        <a:p>
          <a:endParaRPr lang="zh-CN" altLang="en-US"/>
        </a:p>
      </dgm:t>
    </dgm:pt>
    <dgm:pt modelId="{A1E2E94B-E662-8B4A-B650-818AA5A52AB4}">
      <dgm:prSet phldrT="[文本]"/>
      <dgm:spPr/>
      <dgm:t>
        <a:bodyPr/>
        <a:lstStyle/>
        <a:p>
          <a:r>
            <a:rPr lang="zh-CN" altLang="en-US" dirty="0" smtClean="0"/>
            <a:t>受众</a:t>
          </a:r>
          <a:r>
            <a:rPr lang="en-US" altLang="zh-CN" dirty="0" smtClean="0"/>
            <a:t>(users)</a:t>
          </a:r>
          <a:endParaRPr lang="zh-CN" altLang="en-US" dirty="0"/>
        </a:p>
      </dgm:t>
    </dgm:pt>
    <dgm:pt modelId="{4A8DF140-667D-8442-877F-345467E5BC98}" type="parTrans" cxnId="{08C30507-473A-D54E-8278-F2A2F6CFB91F}">
      <dgm:prSet/>
      <dgm:spPr/>
      <dgm:t>
        <a:bodyPr/>
        <a:lstStyle/>
        <a:p>
          <a:endParaRPr lang="zh-CN" altLang="en-US"/>
        </a:p>
      </dgm:t>
    </dgm:pt>
    <dgm:pt modelId="{8296E1EC-3810-D542-8F97-869AB4629C42}" type="sibTrans" cxnId="{08C30507-473A-D54E-8278-F2A2F6CFB91F}">
      <dgm:prSet/>
      <dgm:spPr/>
      <dgm:t>
        <a:bodyPr/>
        <a:lstStyle/>
        <a:p>
          <a:endParaRPr lang="zh-CN" altLang="en-US"/>
        </a:p>
      </dgm:t>
    </dgm:pt>
    <dgm:pt modelId="{F6FDB087-3340-C040-A9DB-7045B73C161A}">
      <dgm:prSet phldrT="[文本]"/>
      <dgm:spPr/>
      <dgm:t>
        <a:bodyPr/>
        <a:lstStyle/>
        <a:p>
          <a:r>
            <a:rPr lang="zh-CN" altLang="en-US" dirty="0" smtClean="0"/>
            <a:t>广告主</a:t>
          </a:r>
          <a:r>
            <a:rPr lang="en-US" altLang="zh-CN" dirty="0" smtClean="0"/>
            <a:t>(</a:t>
          </a:r>
          <a:r>
            <a:rPr lang="en-US" altLang="zh-CN" dirty="0" err="1" smtClean="0"/>
            <a:t>adertisers</a:t>
          </a:r>
          <a:r>
            <a:rPr lang="en-US" altLang="zh-CN" dirty="0" smtClean="0"/>
            <a:t>)</a:t>
          </a:r>
          <a:endParaRPr lang="zh-CN" altLang="en-US" dirty="0"/>
        </a:p>
      </dgm:t>
    </dgm:pt>
    <dgm:pt modelId="{90556BBE-622E-C24C-BBC0-F87951078720}" type="parTrans" cxnId="{CB61B083-A953-8F4B-947D-CAC9CE535E76}">
      <dgm:prSet/>
      <dgm:spPr/>
      <dgm:t>
        <a:bodyPr/>
        <a:lstStyle/>
        <a:p>
          <a:endParaRPr lang="zh-CN" altLang="en-US"/>
        </a:p>
      </dgm:t>
    </dgm:pt>
    <dgm:pt modelId="{CBB15C00-59ED-CF43-82FE-D495ED9446B5}" type="sibTrans" cxnId="{CB61B083-A953-8F4B-947D-CAC9CE535E76}">
      <dgm:prSet/>
      <dgm:spPr/>
      <dgm:t>
        <a:bodyPr/>
        <a:lstStyle/>
        <a:p>
          <a:endParaRPr lang="zh-CN" altLang="en-US"/>
        </a:p>
      </dgm:t>
    </dgm:pt>
    <dgm:pt modelId="{71E373E6-3685-3A49-834C-31D2D91B29C9}" type="pres">
      <dgm:prSet presAssocID="{DF1A4DBD-7B8D-B648-BA73-16604636E91D}" presName="compositeShape" presStyleCnt="0">
        <dgm:presLayoutVars>
          <dgm:chMax val="7"/>
          <dgm:dir/>
          <dgm:resizeHandles val="exact"/>
        </dgm:presLayoutVars>
      </dgm:prSet>
      <dgm:spPr/>
      <dgm:t>
        <a:bodyPr/>
        <a:lstStyle/>
        <a:p>
          <a:endParaRPr lang="zh-CN" altLang="en-US"/>
        </a:p>
      </dgm:t>
    </dgm:pt>
    <dgm:pt modelId="{84C134FB-DA30-0E41-ADB4-73EF6E763E1C}" type="pres">
      <dgm:prSet presAssocID="{DF1A4DBD-7B8D-B648-BA73-16604636E91D}" presName="wedge1" presStyleLbl="node1" presStyleIdx="0" presStyleCnt="3"/>
      <dgm:spPr/>
      <dgm:t>
        <a:bodyPr/>
        <a:lstStyle/>
        <a:p>
          <a:endParaRPr lang="zh-CN" altLang="en-US"/>
        </a:p>
      </dgm:t>
    </dgm:pt>
    <dgm:pt modelId="{50FA9486-3255-2042-A309-5F09BEFC2CE9}" type="pres">
      <dgm:prSet presAssocID="{DF1A4DBD-7B8D-B648-BA73-16604636E91D}" presName="dummy1a" presStyleCnt="0"/>
      <dgm:spPr/>
    </dgm:pt>
    <dgm:pt modelId="{D9A2E071-DBF7-5940-9E1F-F7202B117440}" type="pres">
      <dgm:prSet presAssocID="{DF1A4DBD-7B8D-B648-BA73-16604636E91D}" presName="dummy1b" presStyleCnt="0"/>
      <dgm:spPr/>
    </dgm:pt>
    <dgm:pt modelId="{F4755FC9-0EC5-BE44-B651-FABC352C4B47}" type="pres">
      <dgm:prSet presAssocID="{DF1A4DBD-7B8D-B648-BA73-16604636E91D}" presName="wedge1Tx" presStyleLbl="node1" presStyleIdx="0" presStyleCnt="3">
        <dgm:presLayoutVars>
          <dgm:chMax val="0"/>
          <dgm:chPref val="0"/>
          <dgm:bulletEnabled val="1"/>
        </dgm:presLayoutVars>
      </dgm:prSet>
      <dgm:spPr/>
      <dgm:t>
        <a:bodyPr/>
        <a:lstStyle/>
        <a:p>
          <a:endParaRPr lang="zh-CN" altLang="en-US"/>
        </a:p>
      </dgm:t>
    </dgm:pt>
    <dgm:pt modelId="{4E75BBA5-CBB9-184D-8DED-F0A5596AA2A5}" type="pres">
      <dgm:prSet presAssocID="{DF1A4DBD-7B8D-B648-BA73-16604636E91D}" presName="wedge2" presStyleLbl="node1" presStyleIdx="1" presStyleCnt="3"/>
      <dgm:spPr/>
      <dgm:t>
        <a:bodyPr/>
        <a:lstStyle/>
        <a:p>
          <a:endParaRPr lang="zh-CN" altLang="en-US"/>
        </a:p>
      </dgm:t>
    </dgm:pt>
    <dgm:pt modelId="{8FB9A527-5347-0244-82B9-EACC48ADE83F}" type="pres">
      <dgm:prSet presAssocID="{DF1A4DBD-7B8D-B648-BA73-16604636E91D}" presName="dummy2a" presStyleCnt="0"/>
      <dgm:spPr/>
    </dgm:pt>
    <dgm:pt modelId="{53138CAD-7D99-AC47-9824-12EEC54C23D2}" type="pres">
      <dgm:prSet presAssocID="{DF1A4DBD-7B8D-B648-BA73-16604636E91D}" presName="dummy2b" presStyleCnt="0"/>
      <dgm:spPr/>
    </dgm:pt>
    <dgm:pt modelId="{A5CE3369-1CD3-9A40-885D-ED74F93DCFBA}" type="pres">
      <dgm:prSet presAssocID="{DF1A4DBD-7B8D-B648-BA73-16604636E91D}" presName="wedge2Tx" presStyleLbl="node1" presStyleIdx="1" presStyleCnt="3">
        <dgm:presLayoutVars>
          <dgm:chMax val="0"/>
          <dgm:chPref val="0"/>
          <dgm:bulletEnabled val="1"/>
        </dgm:presLayoutVars>
      </dgm:prSet>
      <dgm:spPr/>
      <dgm:t>
        <a:bodyPr/>
        <a:lstStyle/>
        <a:p>
          <a:endParaRPr lang="zh-CN" altLang="en-US"/>
        </a:p>
      </dgm:t>
    </dgm:pt>
    <dgm:pt modelId="{F2137CD7-111C-E140-B63E-5D833ED158E9}" type="pres">
      <dgm:prSet presAssocID="{DF1A4DBD-7B8D-B648-BA73-16604636E91D}" presName="wedge3" presStyleLbl="node1" presStyleIdx="2" presStyleCnt="3"/>
      <dgm:spPr/>
      <dgm:t>
        <a:bodyPr/>
        <a:lstStyle/>
        <a:p>
          <a:endParaRPr lang="zh-CN" altLang="en-US"/>
        </a:p>
      </dgm:t>
    </dgm:pt>
    <dgm:pt modelId="{4C64B75B-CB7C-8848-8ECD-55AFEDE5DB2C}" type="pres">
      <dgm:prSet presAssocID="{DF1A4DBD-7B8D-B648-BA73-16604636E91D}" presName="dummy3a" presStyleCnt="0"/>
      <dgm:spPr/>
    </dgm:pt>
    <dgm:pt modelId="{A196F09D-9144-484F-86C5-F122C2449292}" type="pres">
      <dgm:prSet presAssocID="{DF1A4DBD-7B8D-B648-BA73-16604636E91D}" presName="dummy3b" presStyleCnt="0"/>
      <dgm:spPr/>
    </dgm:pt>
    <dgm:pt modelId="{D531A6A7-3548-9D4D-90F9-F8EEA7EB9E25}" type="pres">
      <dgm:prSet presAssocID="{DF1A4DBD-7B8D-B648-BA73-16604636E91D}" presName="wedge3Tx" presStyleLbl="node1" presStyleIdx="2" presStyleCnt="3">
        <dgm:presLayoutVars>
          <dgm:chMax val="0"/>
          <dgm:chPref val="0"/>
          <dgm:bulletEnabled val="1"/>
        </dgm:presLayoutVars>
      </dgm:prSet>
      <dgm:spPr/>
      <dgm:t>
        <a:bodyPr/>
        <a:lstStyle/>
        <a:p>
          <a:endParaRPr lang="zh-CN" altLang="en-US"/>
        </a:p>
      </dgm:t>
    </dgm:pt>
    <dgm:pt modelId="{2BE762D6-2691-C24C-A379-F0099C64393C}" type="pres">
      <dgm:prSet presAssocID="{258B465C-9FCA-9041-81D3-2278C542CD8D}" presName="arrowWedge1" presStyleLbl="fgSibTrans2D1" presStyleIdx="0" presStyleCnt="3"/>
      <dgm:spPr/>
    </dgm:pt>
    <dgm:pt modelId="{92352C6F-6317-C344-8AF4-9F4802101F5F}" type="pres">
      <dgm:prSet presAssocID="{8296E1EC-3810-D542-8F97-869AB4629C42}" presName="arrowWedge2" presStyleLbl="fgSibTrans2D1" presStyleIdx="1" presStyleCnt="3"/>
      <dgm:spPr/>
    </dgm:pt>
    <dgm:pt modelId="{968DA43C-7412-A945-A9B4-711FF32BD60C}" type="pres">
      <dgm:prSet presAssocID="{CBB15C00-59ED-CF43-82FE-D495ED9446B5}" presName="arrowWedge3" presStyleLbl="fgSibTrans2D1" presStyleIdx="2" presStyleCnt="3"/>
      <dgm:spPr/>
    </dgm:pt>
  </dgm:ptLst>
  <dgm:cxnLst>
    <dgm:cxn modelId="{CB61B083-A953-8F4B-947D-CAC9CE535E76}" srcId="{DF1A4DBD-7B8D-B648-BA73-16604636E91D}" destId="{F6FDB087-3340-C040-A9DB-7045B73C161A}" srcOrd="2" destOrd="0" parTransId="{90556BBE-622E-C24C-BBC0-F87951078720}" sibTransId="{CBB15C00-59ED-CF43-82FE-D495ED9446B5}"/>
    <dgm:cxn modelId="{72286B9F-CFF6-5449-AFC2-B3F5CC982780}" type="presOf" srcId="{DF1A4DBD-7B8D-B648-BA73-16604636E91D}" destId="{71E373E6-3685-3A49-834C-31D2D91B29C9}" srcOrd="0" destOrd="0" presId="urn:microsoft.com/office/officeart/2005/8/layout/cycle8"/>
    <dgm:cxn modelId="{E9C1A798-3E21-7748-894F-712F2980952A}" type="presOf" srcId="{F6FDB087-3340-C040-A9DB-7045B73C161A}" destId="{F2137CD7-111C-E140-B63E-5D833ED158E9}" srcOrd="0" destOrd="0" presId="urn:microsoft.com/office/officeart/2005/8/layout/cycle8"/>
    <dgm:cxn modelId="{98B23213-4E4A-5247-BE33-7EB6B59BCB9A}" type="presOf" srcId="{A1E2E94B-E662-8B4A-B650-818AA5A52AB4}" destId="{4E75BBA5-CBB9-184D-8DED-F0A5596AA2A5}" srcOrd="0" destOrd="0" presId="urn:microsoft.com/office/officeart/2005/8/layout/cycle8"/>
    <dgm:cxn modelId="{DC1A0D1D-50B7-3949-A116-F2D02DB3A2D1}" type="presOf" srcId="{F6FDB087-3340-C040-A9DB-7045B73C161A}" destId="{D531A6A7-3548-9D4D-90F9-F8EEA7EB9E25}" srcOrd="1" destOrd="0" presId="urn:microsoft.com/office/officeart/2005/8/layout/cycle8"/>
    <dgm:cxn modelId="{08C30507-473A-D54E-8278-F2A2F6CFB91F}" srcId="{DF1A4DBD-7B8D-B648-BA73-16604636E91D}" destId="{A1E2E94B-E662-8B4A-B650-818AA5A52AB4}" srcOrd="1" destOrd="0" parTransId="{4A8DF140-667D-8442-877F-345467E5BC98}" sibTransId="{8296E1EC-3810-D542-8F97-869AB4629C42}"/>
    <dgm:cxn modelId="{A8215AD6-CF58-DD49-9617-EEB6A0553F50}" srcId="{DF1A4DBD-7B8D-B648-BA73-16604636E91D}" destId="{46FCB5AF-81E6-4348-B54D-90A6A18E7D58}" srcOrd="0" destOrd="0" parTransId="{FD95BDC6-5FFB-5040-933E-E6570C4B466F}" sibTransId="{258B465C-9FCA-9041-81D3-2278C542CD8D}"/>
    <dgm:cxn modelId="{2D2C5D8C-0613-CF42-ACCE-978A3F620F9D}" type="presOf" srcId="{46FCB5AF-81E6-4348-B54D-90A6A18E7D58}" destId="{F4755FC9-0EC5-BE44-B651-FABC352C4B47}" srcOrd="1" destOrd="0" presId="urn:microsoft.com/office/officeart/2005/8/layout/cycle8"/>
    <dgm:cxn modelId="{51B58254-67F6-8B45-9B72-909B97564D5A}" type="presOf" srcId="{46FCB5AF-81E6-4348-B54D-90A6A18E7D58}" destId="{84C134FB-DA30-0E41-ADB4-73EF6E763E1C}" srcOrd="0" destOrd="0" presId="urn:microsoft.com/office/officeart/2005/8/layout/cycle8"/>
    <dgm:cxn modelId="{A08E6B91-6E62-874A-BB16-9A64684EF95F}" type="presOf" srcId="{A1E2E94B-E662-8B4A-B650-818AA5A52AB4}" destId="{A5CE3369-1CD3-9A40-885D-ED74F93DCFBA}" srcOrd="1" destOrd="0" presId="urn:microsoft.com/office/officeart/2005/8/layout/cycle8"/>
    <dgm:cxn modelId="{CF31CE1D-71BF-F845-A17F-E44424A6328C}" type="presParOf" srcId="{71E373E6-3685-3A49-834C-31D2D91B29C9}" destId="{84C134FB-DA30-0E41-ADB4-73EF6E763E1C}" srcOrd="0" destOrd="0" presId="urn:microsoft.com/office/officeart/2005/8/layout/cycle8"/>
    <dgm:cxn modelId="{928061BA-753E-E041-951B-B280ADCF7A07}" type="presParOf" srcId="{71E373E6-3685-3A49-834C-31D2D91B29C9}" destId="{50FA9486-3255-2042-A309-5F09BEFC2CE9}" srcOrd="1" destOrd="0" presId="urn:microsoft.com/office/officeart/2005/8/layout/cycle8"/>
    <dgm:cxn modelId="{6E6757BB-047C-5443-BC08-A20C045CFEEE}" type="presParOf" srcId="{71E373E6-3685-3A49-834C-31D2D91B29C9}" destId="{D9A2E071-DBF7-5940-9E1F-F7202B117440}" srcOrd="2" destOrd="0" presId="urn:microsoft.com/office/officeart/2005/8/layout/cycle8"/>
    <dgm:cxn modelId="{ED303574-0DCC-2A45-85C1-7B48DA823C4A}" type="presParOf" srcId="{71E373E6-3685-3A49-834C-31D2D91B29C9}" destId="{F4755FC9-0EC5-BE44-B651-FABC352C4B47}" srcOrd="3" destOrd="0" presId="urn:microsoft.com/office/officeart/2005/8/layout/cycle8"/>
    <dgm:cxn modelId="{99872326-E892-7346-9BC1-1C6223B8FE30}" type="presParOf" srcId="{71E373E6-3685-3A49-834C-31D2D91B29C9}" destId="{4E75BBA5-CBB9-184D-8DED-F0A5596AA2A5}" srcOrd="4" destOrd="0" presId="urn:microsoft.com/office/officeart/2005/8/layout/cycle8"/>
    <dgm:cxn modelId="{85567721-04D6-4444-A25D-D07082F80397}" type="presParOf" srcId="{71E373E6-3685-3A49-834C-31D2D91B29C9}" destId="{8FB9A527-5347-0244-82B9-EACC48ADE83F}" srcOrd="5" destOrd="0" presId="urn:microsoft.com/office/officeart/2005/8/layout/cycle8"/>
    <dgm:cxn modelId="{94EE6D96-E0A8-CD4D-A9D3-920171885383}" type="presParOf" srcId="{71E373E6-3685-3A49-834C-31D2D91B29C9}" destId="{53138CAD-7D99-AC47-9824-12EEC54C23D2}" srcOrd="6" destOrd="0" presId="urn:microsoft.com/office/officeart/2005/8/layout/cycle8"/>
    <dgm:cxn modelId="{1C66F380-B224-6140-B67E-AE87C1597586}" type="presParOf" srcId="{71E373E6-3685-3A49-834C-31D2D91B29C9}" destId="{A5CE3369-1CD3-9A40-885D-ED74F93DCFBA}" srcOrd="7" destOrd="0" presId="urn:microsoft.com/office/officeart/2005/8/layout/cycle8"/>
    <dgm:cxn modelId="{766395DD-AE1A-944C-AD67-1998750F6793}" type="presParOf" srcId="{71E373E6-3685-3A49-834C-31D2D91B29C9}" destId="{F2137CD7-111C-E140-B63E-5D833ED158E9}" srcOrd="8" destOrd="0" presId="urn:microsoft.com/office/officeart/2005/8/layout/cycle8"/>
    <dgm:cxn modelId="{2E71DCBE-6139-C141-A270-516B1289A5F8}" type="presParOf" srcId="{71E373E6-3685-3A49-834C-31D2D91B29C9}" destId="{4C64B75B-CB7C-8848-8ECD-55AFEDE5DB2C}" srcOrd="9" destOrd="0" presId="urn:microsoft.com/office/officeart/2005/8/layout/cycle8"/>
    <dgm:cxn modelId="{7C7A7276-A6C3-BE46-A8E3-823AF901E12D}" type="presParOf" srcId="{71E373E6-3685-3A49-834C-31D2D91B29C9}" destId="{A196F09D-9144-484F-86C5-F122C2449292}" srcOrd="10" destOrd="0" presId="urn:microsoft.com/office/officeart/2005/8/layout/cycle8"/>
    <dgm:cxn modelId="{09877763-972C-DE48-8D33-D3BE2E78B594}" type="presParOf" srcId="{71E373E6-3685-3A49-834C-31D2D91B29C9}" destId="{D531A6A7-3548-9D4D-90F9-F8EEA7EB9E25}" srcOrd="11" destOrd="0" presId="urn:microsoft.com/office/officeart/2005/8/layout/cycle8"/>
    <dgm:cxn modelId="{9C84DCFC-BA34-5444-99EF-54053D83A6D6}" type="presParOf" srcId="{71E373E6-3685-3A49-834C-31D2D91B29C9}" destId="{2BE762D6-2691-C24C-A379-F0099C64393C}" srcOrd="12" destOrd="0" presId="urn:microsoft.com/office/officeart/2005/8/layout/cycle8"/>
    <dgm:cxn modelId="{31BBC796-F927-8640-8561-AA02D3572714}" type="presParOf" srcId="{71E373E6-3685-3A49-834C-31D2D91B29C9}" destId="{92352C6F-6317-C344-8AF4-9F4802101F5F}" srcOrd="13" destOrd="0" presId="urn:microsoft.com/office/officeart/2005/8/layout/cycle8"/>
    <dgm:cxn modelId="{C57F5628-0CD4-B243-9333-B454F38CCFFC}" type="presParOf" srcId="{71E373E6-3685-3A49-834C-31D2D91B29C9}" destId="{968DA43C-7412-A945-A9B4-711FF32BD60C}"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1A4DBD-7B8D-B648-BA73-16604636E91D}" type="doc">
      <dgm:prSet loTypeId="urn:microsoft.com/office/officeart/2005/8/layout/cycle8" loCatId="" qsTypeId="urn:microsoft.com/office/officeart/2005/8/quickstyle/3D4" qsCatId="3D" csTypeId="urn:microsoft.com/office/officeart/2005/8/colors/accent1_2" csCatId="accent1" phldr="1"/>
      <dgm:spPr/>
      <dgm:t>
        <a:bodyPr/>
        <a:lstStyle/>
        <a:p>
          <a:endParaRPr lang="zh-CN" altLang="en-US"/>
        </a:p>
      </dgm:t>
    </dgm:pt>
    <dgm:pt modelId="{46FCB5AF-81E6-4348-B54D-90A6A18E7D58}">
      <dgm:prSet phldrT="[文本]"/>
      <dgm:spPr/>
      <dgm:t>
        <a:bodyPr/>
        <a:lstStyle/>
        <a:p>
          <a:r>
            <a:rPr lang="zh-CN" altLang="en-US" dirty="0" smtClean="0"/>
            <a:t>媒体</a:t>
          </a:r>
          <a:r>
            <a:rPr lang="en-US" altLang="zh-CN" dirty="0" smtClean="0"/>
            <a:t>(publishers)</a:t>
          </a:r>
          <a:endParaRPr lang="zh-CN" altLang="en-US" dirty="0"/>
        </a:p>
      </dgm:t>
    </dgm:pt>
    <dgm:pt modelId="{FD95BDC6-5FFB-5040-933E-E6570C4B466F}" type="parTrans" cxnId="{A8215AD6-CF58-DD49-9617-EEB6A0553F50}">
      <dgm:prSet/>
      <dgm:spPr/>
      <dgm:t>
        <a:bodyPr/>
        <a:lstStyle/>
        <a:p>
          <a:endParaRPr lang="zh-CN" altLang="en-US"/>
        </a:p>
      </dgm:t>
    </dgm:pt>
    <dgm:pt modelId="{258B465C-9FCA-9041-81D3-2278C542CD8D}" type="sibTrans" cxnId="{A8215AD6-CF58-DD49-9617-EEB6A0553F50}">
      <dgm:prSet/>
      <dgm:spPr/>
      <dgm:t>
        <a:bodyPr/>
        <a:lstStyle/>
        <a:p>
          <a:endParaRPr lang="zh-CN" altLang="en-US"/>
        </a:p>
      </dgm:t>
    </dgm:pt>
    <dgm:pt modelId="{A1E2E94B-E662-8B4A-B650-818AA5A52AB4}">
      <dgm:prSet phldrT="[文本]"/>
      <dgm:spPr/>
      <dgm:t>
        <a:bodyPr/>
        <a:lstStyle/>
        <a:p>
          <a:r>
            <a:rPr lang="zh-CN" altLang="en-US" dirty="0" smtClean="0"/>
            <a:t>受众</a:t>
          </a:r>
          <a:r>
            <a:rPr lang="en-US" altLang="zh-CN" dirty="0" smtClean="0"/>
            <a:t>(users)</a:t>
          </a:r>
          <a:endParaRPr lang="zh-CN" altLang="en-US" dirty="0"/>
        </a:p>
      </dgm:t>
    </dgm:pt>
    <dgm:pt modelId="{4A8DF140-667D-8442-877F-345467E5BC98}" type="parTrans" cxnId="{08C30507-473A-D54E-8278-F2A2F6CFB91F}">
      <dgm:prSet/>
      <dgm:spPr/>
      <dgm:t>
        <a:bodyPr/>
        <a:lstStyle/>
        <a:p>
          <a:endParaRPr lang="zh-CN" altLang="en-US"/>
        </a:p>
      </dgm:t>
    </dgm:pt>
    <dgm:pt modelId="{8296E1EC-3810-D542-8F97-869AB4629C42}" type="sibTrans" cxnId="{08C30507-473A-D54E-8278-F2A2F6CFB91F}">
      <dgm:prSet/>
      <dgm:spPr/>
      <dgm:t>
        <a:bodyPr/>
        <a:lstStyle/>
        <a:p>
          <a:endParaRPr lang="zh-CN" altLang="en-US"/>
        </a:p>
      </dgm:t>
    </dgm:pt>
    <dgm:pt modelId="{F6FDB087-3340-C040-A9DB-7045B73C161A}">
      <dgm:prSet phldrT="[文本]"/>
      <dgm:spPr/>
      <dgm:t>
        <a:bodyPr/>
        <a:lstStyle/>
        <a:p>
          <a:r>
            <a:rPr lang="zh-CN" altLang="en-US" dirty="0" smtClean="0"/>
            <a:t>广告主</a:t>
          </a:r>
          <a:r>
            <a:rPr lang="en-US" altLang="zh-CN" dirty="0" smtClean="0"/>
            <a:t>(</a:t>
          </a:r>
          <a:r>
            <a:rPr lang="en-US" altLang="zh-CN" dirty="0" err="1" smtClean="0"/>
            <a:t>adertisers</a:t>
          </a:r>
          <a:r>
            <a:rPr lang="en-US" altLang="zh-CN" dirty="0" smtClean="0"/>
            <a:t>)</a:t>
          </a:r>
          <a:endParaRPr lang="zh-CN" altLang="en-US" dirty="0"/>
        </a:p>
      </dgm:t>
    </dgm:pt>
    <dgm:pt modelId="{90556BBE-622E-C24C-BBC0-F87951078720}" type="parTrans" cxnId="{CB61B083-A953-8F4B-947D-CAC9CE535E76}">
      <dgm:prSet/>
      <dgm:spPr/>
      <dgm:t>
        <a:bodyPr/>
        <a:lstStyle/>
        <a:p>
          <a:endParaRPr lang="zh-CN" altLang="en-US"/>
        </a:p>
      </dgm:t>
    </dgm:pt>
    <dgm:pt modelId="{CBB15C00-59ED-CF43-82FE-D495ED9446B5}" type="sibTrans" cxnId="{CB61B083-A953-8F4B-947D-CAC9CE535E76}">
      <dgm:prSet/>
      <dgm:spPr/>
      <dgm:t>
        <a:bodyPr/>
        <a:lstStyle/>
        <a:p>
          <a:endParaRPr lang="zh-CN" altLang="en-US"/>
        </a:p>
      </dgm:t>
    </dgm:pt>
    <dgm:pt modelId="{71E373E6-3685-3A49-834C-31D2D91B29C9}" type="pres">
      <dgm:prSet presAssocID="{DF1A4DBD-7B8D-B648-BA73-16604636E91D}" presName="compositeShape" presStyleCnt="0">
        <dgm:presLayoutVars>
          <dgm:chMax val="7"/>
          <dgm:dir/>
          <dgm:resizeHandles val="exact"/>
        </dgm:presLayoutVars>
      </dgm:prSet>
      <dgm:spPr/>
      <dgm:t>
        <a:bodyPr/>
        <a:lstStyle/>
        <a:p>
          <a:endParaRPr lang="zh-CN" altLang="en-US"/>
        </a:p>
      </dgm:t>
    </dgm:pt>
    <dgm:pt modelId="{84C134FB-DA30-0E41-ADB4-73EF6E763E1C}" type="pres">
      <dgm:prSet presAssocID="{DF1A4DBD-7B8D-B648-BA73-16604636E91D}" presName="wedge1" presStyleLbl="node1" presStyleIdx="0" presStyleCnt="3"/>
      <dgm:spPr/>
      <dgm:t>
        <a:bodyPr/>
        <a:lstStyle/>
        <a:p>
          <a:endParaRPr lang="zh-CN" altLang="en-US"/>
        </a:p>
      </dgm:t>
    </dgm:pt>
    <dgm:pt modelId="{50FA9486-3255-2042-A309-5F09BEFC2CE9}" type="pres">
      <dgm:prSet presAssocID="{DF1A4DBD-7B8D-B648-BA73-16604636E91D}" presName="dummy1a" presStyleCnt="0"/>
      <dgm:spPr/>
    </dgm:pt>
    <dgm:pt modelId="{D9A2E071-DBF7-5940-9E1F-F7202B117440}" type="pres">
      <dgm:prSet presAssocID="{DF1A4DBD-7B8D-B648-BA73-16604636E91D}" presName="dummy1b" presStyleCnt="0"/>
      <dgm:spPr/>
    </dgm:pt>
    <dgm:pt modelId="{F4755FC9-0EC5-BE44-B651-FABC352C4B47}" type="pres">
      <dgm:prSet presAssocID="{DF1A4DBD-7B8D-B648-BA73-16604636E91D}" presName="wedge1Tx" presStyleLbl="node1" presStyleIdx="0" presStyleCnt="3">
        <dgm:presLayoutVars>
          <dgm:chMax val="0"/>
          <dgm:chPref val="0"/>
          <dgm:bulletEnabled val="1"/>
        </dgm:presLayoutVars>
      </dgm:prSet>
      <dgm:spPr/>
      <dgm:t>
        <a:bodyPr/>
        <a:lstStyle/>
        <a:p>
          <a:endParaRPr lang="zh-CN" altLang="en-US"/>
        </a:p>
      </dgm:t>
    </dgm:pt>
    <dgm:pt modelId="{4E75BBA5-CBB9-184D-8DED-F0A5596AA2A5}" type="pres">
      <dgm:prSet presAssocID="{DF1A4DBD-7B8D-B648-BA73-16604636E91D}" presName="wedge2" presStyleLbl="node1" presStyleIdx="1" presStyleCnt="3"/>
      <dgm:spPr/>
      <dgm:t>
        <a:bodyPr/>
        <a:lstStyle/>
        <a:p>
          <a:endParaRPr lang="zh-CN" altLang="en-US"/>
        </a:p>
      </dgm:t>
    </dgm:pt>
    <dgm:pt modelId="{8FB9A527-5347-0244-82B9-EACC48ADE83F}" type="pres">
      <dgm:prSet presAssocID="{DF1A4DBD-7B8D-B648-BA73-16604636E91D}" presName="dummy2a" presStyleCnt="0"/>
      <dgm:spPr/>
    </dgm:pt>
    <dgm:pt modelId="{53138CAD-7D99-AC47-9824-12EEC54C23D2}" type="pres">
      <dgm:prSet presAssocID="{DF1A4DBD-7B8D-B648-BA73-16604636E91D}" presName="dummy2b" presStyleCnt="0"/>
      <dgm:spPr/>
    </dgm:pt>
    <dgm:pt modelId="{A5CE3369-1CD3-9A40-885D-ED74F93DCFBA}" type="pres">
      <dgm:prSet presAssocID="{DF1A4DBD-7B8D-B648-BA73-16604636E91D}" presName="wedge2Tx" presStyleLbl="node1" presStyleIdx="1" presStyleCnt="3">
        <dgm:presLayoutVars>
          <dgm:chMax val="0"/>
          <dgm:chPref val="0"/>
          <dgm:bulletEnabled val="1"/>
        </dgm:presLayoutVars>
      </dgm:prSet>
      <dgm:spPr/>
      <dgm:t>
        <a:bodyPr/>
        <a:lstStyle/>
        <a:p>
          <a:endParaRPr lang="zh-CN" altLang="en-US"/>
        </a:p>
      </dgm:t>
    </dgm:pt>
    <dgm:pt modelId="{F2137CD7-111C-E140-B63E-5D833ED158E9}" type="pres">
      <dgm:prSet presAssocID="{DF1A4DBD-7B8D-B648-BA73-16604636E91D}" presName="wedge3" presStyleLbl="node1" presStyleIdx="2" presStyleCnt="3"/>
      <dgm:spPr/>
      <dgm:t>
        <a:bodyPr/>
        <a:lstStyle/>
        <a:p>
          <a:endParaRPr lang="zh-CN" altLang="en-US"/>
        </a:p>
      </dgm:t>
    </dgm:pt>
    <dgm:pt modelId="{4C64B75B-CB7C-8848-8ECD-55AFEDE5DB2C}" type="pres">
      <dgm:prSet presAssocID="{DF1A4DBD-7B8D-B648-BA73-16604636E91D}" presName="dummy3a" presStyleCnt="0"/>
      <dgm:spPr/>
    </dgm:pt>
    <dgm:pt modelId="{A196F09D-9144-484F-86C5-F122C2449292}" type="pres">
      <dgm:prSet presAssocID="{DF1A4DBD-7B8D-B648-BA73-16604636E91D}" presName="dummy3b" presStyleCnt="0"/>
      <dgm:spPr/>
    </dgm:pt>
    <dgm:pt modelId="{D531A6A7-3548-9D4D-90F9-F8EEA7EB9E25}" type="pres">
      <dgm:prSet presAssocID="{DF1A4DBD-7B8D-B648-BA73-16604636E91D}" presName="wedge3Tx" presStyleLbl="node1" presStyleIdx="2" presStyleCnt="3">
        <dgm:presLayoutVars>
          <dgm:chMax val="0"/>
          <dgm:chPref val="0"/>
          <dgm:bulletEnabled val="1"/>
        </dgm:presLayoutVars>
      </dgm:prSet>
      <dgm:spPr/>
      <dgm:t>
        <a:bodyPr/>
        <a:lstStyle/>
        <a:p>
          <a:endParaRPr lang="zh-CN" altLang="en-US"/>
        </a:p>
      </dgm:t>
    </dgm:pt>
    <dgm:pt modelId="{2BE762D6-2691-C24C-A379-F0099C64393C}" type="pres">
      <dgm:prSet presAssocID="{258B465C-9FCA-9041-81D3-2278C542CD8D}" presName="arrowWedge1" presStyleLbl="fgSibTrans2D1" presStyleIdx="0" presStyleCnt="3"/>
      <dgm:spPr/>
    </dgm:pt>
    <dgm:pt modelId="{92352C6F-6317-C344-8AF4-9F4802101F5F}" type="pres">
      <dgm:prSet presAssocID="{8296E1EC-3810-D542-8F97-869AB4629C42}" presName="arrowWedge2" presStyleLbl="fgSibTrans2D1" presStyleIdx="1" presStyleCnt="3"/>
      <dgm:spPr/>
    </dgm:pt>
    <dgm:pt modelId="{968DA43C-7412-A945-A9B4-711FF32BD60C}" type="pres">
      <dgm:prSet presAssocID="{CBB15C00-59ED-CF43-82FE-D495ED9446B5}" presName="arrowWedge3" presStyleLbl="fgSibTrans2D1" presStyleIdx="2" presStyleCnt="3"/>
      <dgm:spPr/>
    </dgm:pt>
  </dgm:ptLst>
  <dgm:cxnLst>
    <dgm:cxn modelId="{CB61B083-A953-8F4B-947D-CAC9CE535E76}" srcId="{DF1A4DBD-7B8D-B648-BA73-16604636E91D}" destId="{F6FDB087-3340-C040-A9DB-7045B73C161A}" srcOrd="2" destOrd="0" parTransId="{90556BBE-622E-C24C-BBC0-F87951078720}" sibTransId="{CBB15C00-59ED-CF43-82FE-D495ED9446B5}"/>
    <dgm:cxn modelId="{4BDF5309-0B1C-D24D-8FF3-642A4A29749F}" type="presOf" srcId="{46FCB5AF-81E6-4348-B54D-90A6A18E7D58}" destId="{F4755FC9-0EC5-BE44-B651-FABC352C4B47}" srcOrd="1" destOrd="0" presId="urn:microsoft.com/office/officeart/2005/8/layout/cycle8"/>
    <dgm:cxn modelId="{D7124D61-343A-EE40-B74C-8B6D65C735F1}" type="presOf" srcId="{A1E2E94B-E662-8B4A-B650-818AA5A52AB4}" destId="{A5CE3369-1CD3-9A40-885D-ED74F93DCFBA}" srcOrd="1" destOrd="0" presId="urn:microsoft.com/office/officeart/2005/8/layout/cycle8"/>
    <dgm:cxn modelId="{123DFAA0-EC6C-F340-9246-4C6CECB2CFCB}" type="presOf" srcId="{F6FDB087-3340-C040-A9DB-7045B73C161A}" destId="{F2137CD7-111C-E140-B63E-5D833ED158E9}" srcOrd="0" destOrd="0" presId="urn:microsoft.com/office/officeart/2005/8/layout/cycle8"/>
    <dgm:cxn modelId="{B81463BE-D1A1-1646-A205-134FCDFDF929}" type="presOf" srcId="{DF1A4DBD-7B8D-B648-BA73-16604636E91D}" destId="{71E373E6-3685-3A49-834C-31D2D91B29C9}" srcOrd="0" destOrd="0" presId="urn:microsoft.com/office/officeart/2005/8/layout/cycle8"/>
    <dgm:cxn modelId="{EC640C1D-0440-DF47-8206-451FA953A056}" type="presOf" srcId="{46FCB5AF-81E6-4348-B54D-90A6A18E7D58}" destId="{84C134FB-DA30-0E41-ADB4-73EF6E763E1C}" srcOrd="0" destOrd="0" presId="urn:microsoft.com/office/officeart/2005/8/layout/cycle8"/>
    <dgm:cxn modelId="{CAFF1464-2E3A-A140-8972-7B02B51E6729}" type="presOf" srcId="{F6FDB087-3340-C040-A9DB-7045B73C161A}" destId="{D531A6A7-3548-9D4D-90F9-F8EEA7EB9E25}" srcOrd="1" destOrd="0" presId="urn:microsoft.com/office/officeart/2005/8/layout/cycle8"/>
    <dgm:cxn modelId="{08C30507-473A-D54E-8278-F2A2F6CFB91F}" srcId="{DF1A4DBD-7B8D-B648-BA73-16604636E91D}" destId="{A1E2E94B-E662-8B4A-B650-818AA5A52AB4}" srcOrd="1" destOrd="0" parTransId="{4A8DF140-667D-8442-877F-345467E5BC98}" sibTransId="{8296E1EC-3810-D542-8F97-869AB4629C42}"/>
    <dgm:cxn modelId="{A8215AD6-CF58-DD49-9617-EEB6A0553F50}" srcId="{DF1A4DBD-7B8D-B648-BA73-16604636E91D}" destId="{46FCB5AF-81E6-4348-B54D-90A6A18E7D58}" srcOrd="0" destOrd="0" parTransId="{FD95BDC6-5FFB-5040-933E-E6570C4B466F}" sibTransId="{258B465C-9FCA-9041-81D3-2278C542CD8D}"/>
    <dgm:cxn modelId="{84B28459-F651-2D4C-A9F6-9640D5142BA5}" type="presOf" srcId="{A1E2E94B-E662-8B4A-B650-818AA5A52AB4}" destId="{4E75BBA5-CBB9-184D-8DED-F0A5596AA2A5}" srcOrd="0" destOrd="0" presId="urn:microsoft.com/office/officeart/2005/8/layout/cycle8"/>
    <dgm:cxn modelId="{6B9F7B8B-77F6-5D4A-A7FC-0B7696E8C522}" type="presParOf" srcId="{71E373E6-3685-3A49-834C-31D2D91B29C9}" destId="{84C134FB-DA30-0E41-ADB4-73EF6E763E1C}" srcOrd="0" destOrd="0" presId="urn:microsoft.com/office/officeart/2005/8/layout/cycle8"/>
    <dgm:cxn modelId="{79FC6E9B-9D27-5B43-AD0B-296A54F7324E}" type="presParOf" srcId="{71E373E6-3685-3A49-834C-31D2D91B29C9}" destId="{50FA9486-3255-2042-A309-5F09BEFC2CE9}" srcOrd="1" destOrd="0" presId="urn:microsoft.com/office/officeart/2005/8/layout/cycle8"/>
    <dgm:cxn modelId="{E5E777CC-587A-D64C-9926-BCB72FC42190}" type="presParOf" srcId="{71E373E6-3685-3A49-834C-31D2D91B29C9}" destId="{D9A2E071-DBF7-5940-9E1F-F7202B117440}" srcOrd="2" destOrd="0" presId="urn:microsoft.com/office/officeart/2005/8/layout/cycle8"/>
    <dgm:cxn modelId="{43A4DA78-BC76-6D47-BF9F-CA0FAD592E13}" type="presParOf" srcId="{71E373E6-3685-3A49-834C-31D2D91B29C9}" destId="{F4755FC9-0EC5-BE44-B651-FABC352C4B47}" srcOrd="3" destOrd="0" presId="urn:microsoft.com/office/officeart/2005/8/layout/cycle8"/>
    <dgm:cxn modelId="{9F1F9F34-1570-5A43-8432-B0574FF5AB28}" type="presParOf" srcId="{71E373E6-3685-3A49-834C-31D2D91B29C9}" destId="{4E75BBA5-CBB9-184D-8DED-F0A5596AA2A5}" srcOrd="4" destOrd="0" presId="urn:microsoft.com/office/officeart/2005/8/layout/cycle8"/>
    <dgm:cxn modelId="{EDF319AD-5CA6-E045-9D91-0F0E02CA71BC}" type="presParOf" srcId="{71E373E6-3685-3A49-834C-31D2D91B29C9}" destId="{8FB9A527-5347-0244-82B9-EACC48ADE83F}" srcOrd="5" destOrd="0" presId="urn:microsoft.com/office/officeart/2005/8/layout/cycle8"/>
    <dgm:cxn modelId="{B2171ACB-1B40-0A4F-BBBD-D741B1C8015C}" type="presParOf" srcId="{71E373E6-3685-3A49-834C-31D2D91B29C9}" destId="{53138CAD-7D99-AC47-9824-12EEC54C23D2}" srcOrd="6" destOrd="0" presId="urn:microsoft.com/office/officeart/2005/8/layout/cycle8"/>
    <dgm:cxn modelId="{195578B9-C6F7-2D4C-B2ED-838DF52DB95A}" type="presParOf" srcId="{71E373E6-3685-3A49-834C-31D2D91B29C9}" destId="{A5CE3369-1CD3-9A40-885D-ED74F93DCFBA}" srcOrd="7" destOrd="0" presId="urn:microsoft.com/office/officeart/2005/8/layout/cycle8"/>
    <dgm:cxn modelId="{DC062DA9-BBED-8944-AD89-9333E24D6EB0}" type="presParOf" srcId="{71E373E6-3685-3A49-834C-31D2D91B29C9}" destId="{F2137CD7-111C-E140-B63E-5D833ED158E9}" srcOrd="8" destOrd="0" presId="urn:microsoft.com/office/officeart/2005/8/layout/cycle8"/>
    <dgm:cxn modelId="{9B7EC936-4784-904F-9904-CA64998B84B0}" type="presParOf" srcId="{71E373E6-3685-3A49-834C-31D2D91B29C9}" destId="{4C64B75B-CB7C-8848-8ECD-55AFEDE5DB2C}" srcOrd="9" destOrd="0" presId="urn:microsoft.com/office/officeart/2005/8/layout/cycle8"/>
    <dgm:cxn modelId="{4B76FB6C-287D-D048-ADDF-3295A9195A99}" type="presParOf" srcId="{71E373E6-3685-3A49-834C-31D2D91B29C9}" destId="{A196F09D-9144-484F-86C5-F122C2449292}" srcOrd="10" destOrd="0" presId="urn:microsoft.com/office/officeart/2005/8/layout/cycle8"/>
    <dgm:cxn modelId="{E204A6A5-2E10-9A44-85AA-A3783124CB37}" type="presParOf" srcId="{71E373E6-3685-3A49-834C-31D2D91B29C9}" destId="{D531A6A7-3548-9D4D-90F9-F8EEA7EB9E25}" srcOrd="11" destOrd="0" presId="urn:microsoft.com/office/officeart/2005/8/layout/cycle8"/>
    <dgm:cxn modelId="{19511DA6-756F-8B45-A694-8FAF1E0498EE}" type="presParOf" srcId="{71E373E6-3685-3A49-834C-31D2D91B29C9}" destId="{2BE762D6-2691-C24C-A379-F0099C64393C}" srcOrd="12" destOrd="0" presId="urn:microsoft.com/office/officeart/2005/8/layout/cycle8"/>
    <dgm:cxn modelId="{695E09F1-5499-C545-8BCC-63FF71A28EF3}" type="presParOf" srcId="{71E373E6-3685-3A49-834C-31D2D91B29C9}" destId="{92352C6F-6317-C344-8AF4-9F4802101F5F}" srcOrd="13" destOrd="0" presId="urn:microsoft.com/office/officeart/2005/8/layout/cycle8"/>
    <dgm:cxn modelId="{80D8C848-2C03-7B40-BA32-E51F0E89D858}" type="presParOf" srcId="{71E373E6-3685-3A49-834C-31D2D91B29C9}" destId="{968DA43C-7412-A945-A9B4-711FF32BD60C}"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134FB-DA30-0E41-ADB4-73EF6E763E1C}">
      <dsp:nvSpPr>
        <dsp:cNvPr id="0" name=""/>
        <dsp:cNvSpPr/>
      </dsp:nvSpPr>
      <dsp:spPr>
        <a:xfrm>
          <a:off x="1153589" y="262109"/>
          <a:ext cx="3387256" cy="3387256"/>
        </a:xfrm>
        <a:prstGeom prst="pie">
          <a:avLst>
            <a:gd name="adj1" fmla="val 16200000"/>
            <a:gd name="adj2" fmla="val 18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smtClean="0"/>
            <a:t>媒体</a:t>
          </a:r>
          <a:r>
            <a:rPr lang="en-US" altLang="zh-CN" sz="1700" kern="1200" dirty="0" smtClean="0"/>
            <a:t>(publishers)</a:t>
          </a:r>
          <a:endParaRPr lang="zh-CN" altLang="en-US" sz="1700" kern="1200" dirty="0"/>
        </a:p>
      </dsp:txBody>
      <dsp:txXfrm>
        <a:off x="2938753" y="979884"/>
        <a:ext cx="1209734" cy="1008112"/>
      </dsp:txXfrm>
    </dsp:sp>
    <dsp:sp modelId="{4E75BBA5-CBB9-184D-8DED-F0A5596AA2A5}">
      <dsp:nvSpPr>
        <dsp:cNvPr id="0" name=""/>
        <dsp:cNvSpPr/>
      </dsp:nvSpPr>
      <dsp:spPr>
        <a:xfrm>
          <a:off x="1083827" y="383082"/>
          <a:ext cx="3387256" cy="3387256"/>
        </a:xfrm>
        <a:prstGeom prst="pie">
          <a:avLst>
            <a:gd name="adj1" fmla="val 1800000"/>
            <a:gd name="adj2" fmla="val 90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smtClean="0"/>
            <a:t>受众</a:t>
          </a:r>
          <a:r>
            <a:rPr lang="en-US" altLang="zh-CN" sz="1700" kern="1200" dirty="0" smtClean="0"/>
            <a:t>(users)</a:t>
          </a:r>
          <a:endParaRPr lang="zh-CN" altLang="en-US" sz="1700" kern="1200" dirty="0"/>
        </a:p>
      </dsp:txBody>
      <dsp:txXfrm>
        <a:off x="1890317" y="2580766"/>
        <a:ext cx="1814601" cy="887138"/>
      </dsp:txXfrm>
    </dsp:sp>
    <dsp:sp modelId="{F2137CD7-111C-E140-B63E-5D833ED158E9}">
      <dsp:nvSpPr>
        <dsp:cNvPr id="0" name=""/>
        <dsp:cNvSpPr/>
      </dsp:nvSpPr>
      <dsp:spPr>
        <a:xfrm>
          <a:off x="1014066" y="262109"/>
          <a:ext cx="3387256" cy="3387256"/>
        </a:xfrm>
        <a:prstGeom prst="pie">
          <a:avLst>
            <a:gd name="adj1" fmla="val 90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smtClean="0"/>
            <a:t>广告主</a:t>
          </a:r>
          <a:r>
            <a:rPr lang="en-US" altLang="zh-CN" sz="1700" kern="1200" dirty="0" smtClean="0"/>
            <a:t>(</a:t>
          </a:r>
          <a:r>
            <a:rPr lang="en-US" altLang="zh-CN" sz="1700" kern="1200" dirty="0" err="1" smtClean="0"/>
            <a:t>adertisers</a:t>
          </a:r>
          <a:r>
            <a:rPr lang="en-US" altLang="zh-CN" sz="1700" kern="1200" dirty="0" smtClean="0"/>
            <a:t>)</a:t>
          </a:r>
          <a:endParaRPr lang="zh-CN" altLang="en-US" sz="1700" kern="1200" dirty="0"/>
        </a:p>
      </dsp:txBody>
      <dsp:txXfrm>
        <a:off x="1406423" y="979884"/>
        <a:ext cx="1209734" cy="1008112"/>
      </dsp:txXfrm>
    </dsp:sp>
    <dsp:sp modelId="{2BE762D6-2691-C24C-A379-F0099C64393C}">
      <dsp:nvSpPr>
        <dsp:cNvPr id="0" name=""/>
        <dsp:cNvSpPr/>
      </dsp:nvSpPr>
      <dsp:spPr>
        <a:xfrm>
          <a:off x="944181" y="52421"/>
          <a:ext cx="3806630" cy="3806630"/>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2352C6F-6317-C344-8AF4-9F4802101F5F}">
      <dsp:nvSpPr>
        <dsp:cNvPr id="0" name=""/>
        <dsp:cNvSpPr/>
      </dsp:nvSpPr>
      <dsp:spPr>
        <a:xfrm>
          <a:off x="874140" y="173181"/>
          <a:ext cx="3806630" cy="3806630"/>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68DA43C-7412-A945-A9B4-711FF32BD60C}">
      <dsp:nvSpPr>
        <dsp:cNvPr id="0" name=""/>
        <dsp:cNvSpPr/>
      </dsp:nvSpPr>
      <dsp:spPr>
        <a:xfrm>
          <a:off x="804099" y="52421"/>
          <a:ext cx="3806630" cy="3806630"/>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134FB-DA30-0E41-ADB4-73EF6E763E1C}">
      <dsp:nvSpPr>
        <dsp:cNvPr id="0" name=""/>
        <dsp:cNvSpPr/>
      </dsp:nvSpPr>
      <dsp:spPr>
        <a:xfrm>
          <a:off x="1153589" y="262109"/>
          <a:ext cx="3387256" cy="3387256"/>
        </a:xfrm>
        <a:prstGeom prst="pie">
          <a:avLst>
            <a:gd name="adj1" fmla="val 16200000"/>
            <a:gd name="adj2" fmla="val 18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smtClean="0"/>
            <a:t>媒体</a:t>
          </a:r>
          <a:r>
            <a:rPr lang="en-US" altLang="zh-CN" sz="1700" kern="1200" dirty="0" smtClean="0"/>
            <a:t>(publishers)</a:t>
          </a:r>
          <a:endParaRPr lang="zh-CN" altLang="en-US" sz="1700" kern="1200" dirty="0"/>
        </a:p>
      </dsp:txBody>
      <dsp:txXfrm>
        <a:off x="2938753" y="979884"/>
        <a:ext cx="1209734" cy="1008112"/>
      </dsp:txXfrm>
    </dsp:sp>
    <dsp:sp modelId="{4E75BBA5-CBB9-184D-8DED-F0A5596AA2A5}">
      <dsp:nvSpPr>
        <dsp:cNvPr id="0" name=""/>
        <dsp:cNvSpPr/>
      </dsp:nvSpPr>
      <dsp:spPr>
        <a:xfrm>
          <a:off x="1083827" y="383082"/>
          <a:ext cx="3387256" cy="3387256"/>
        </a:xfrm>
        <a:prstGeom prst="pie">
          <a:avLst>
            <a:gd name="adj1" fmla="val 1800000"/>
            <a:gd name="adj2" fmla="val 90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smtClean="0"/>
            <a:t>受众</a:t>
          </a:r>
          <a:r>
            <a:rPr lang="en-US" altLang="zh-CN" sz="1700" kern="1200" dirty="0" smtClean="0"/>
            <a:t>(users)</a:t>
          </a:r>
          <a:endParaRPr lang="zh-CN" altLang="en-US" sz="1700" kern="1200" dirty="0"/>
        </a:p>
      </dsp:txBody>
      <dsp:txXfrm>
        <a:off x="1890317" y="2580766"/>
        <a:ext cx="1814601" cy="887138"/>
      </dsp:txXfrm>
    </dsp:sp>
    <dsp:sp modelId="{F2137CD7-111C-E140-B63E-5D833ED158E9}">
      <dsp:nvSpPr>
        <dsp:cNvPr id="0" name=""/>
        <dsp:cNvSpPr/>
      </dsp:nvSpPr>
      <dsp:spPr>
        <a:xfrm>
          <a:off x="1014066" y="262109"/>
          <a:ext cx="3387256" cy="3387256"/>
        </a:xfrm>
        <a:prstGeom prst="pie">
          <a:avLst>
            <a:gd name="adj1" fmla="val 90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smtClean="0"/>
            <a:t>广告主</a:t>
          </a:r>
          <a:r>
            <a:rPr lang="en-US" altLang="zh-CN" sz="1700" kern="1200" dirty="0" smtClean="0"/>
            <a:t>(</a:t>
          </a:r>
          <a:r>
            <a:rPr lang="en-US" altLang="zh-CN" sz="1700" kern="1200" dirty="0" err="1" smtClean="0"/>
            <a:t>adertisers</a:t>
          </a:r>
          <a:r>
            <a:rPr lang="en-US" altLang="zh-CN" sz="1700" kern="1200" dirty="0" smtClean="0"/>
            <a:t>)</a:t>
          </a:r>
          <a:endParaRPr lang="zh-CN" altLang="en-US" sz="1700" kern="1200" dirty="0"/>
        </a:p>
      </dsp:txBody>
      <dsp:txXfrm>
        <a:off x="1406423" y="979884"/>
        <a:ext cx="1209734" cy="1008112"/>
      </dsp:txXfrm>
    </dsp:sp>
    <dsp:sp modelId="{2BE762D6-2691-C24C-A379-F0099C64393C}">
      <dsp:nvSpPr>
        <dsp:cNvPr id="0" name=""/>
        <dsp:cNvSpPr/>
      </dsp:nvSpPr>
      <dsp:spPr>
        <a:xfrm>
          <a:off x="944181" y="52421"/>
          <a:ext cx="3806630" cy="3806630"/>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2352C6F-6317-C344-8AF4-9F4802101F5F}">
      <dsp:nvSpPr>
        <dsp:cNvPr id="0" name=""/>
        <dsp:cNvSpPr/>
      </dsp:nvSpPr>
      <dsp:spPr>
        <a:xfrm>
          <a:off x="874140" y="173181"/>
          <a:ext cx="3806630" cy="3806630"/>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68DA43C-7412-A945-A9B4-711FF32BD60C}">
      <dsp:nvSpPr>
        <dsp:cNvPr id="0" name=""/>
        <dsp:cNvSpPr/>
      </dsp:nvSpPr>
      <dsp:spPr>
        <a:xfrm>
          <a:off x="804099" y="52421"/>
          <a:ext cx="3806630" cy="3806630"/>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D3C31-C6F2-864E-9469-5188125B7E9C}" type="datetimeFigureOut">
              <a:rPr kumimoji="1" lang="zh-CN" altLang="en-US" smtClean="0"/>
              <a:t>2018/9/20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A50DD-A76D-FA40-8769-48AFDCBF97CB}" type="slidenum">
              <a:rPr kumimoji="1" lang="zh-CN" altLang="en-US" smtClean="0"/>
              <a:t>‹#›</a:t>
            </a:fld>
            <a:endParaRPr kumimoji="1" lang="zh-CN" altLang="en-US"/>
          </a:p>
        </p:txBody>
      </p:sp>
    </p:spTree>
    <p:extLst>
      <p:ext uri="{BB962C8B-B14F-4D97-AF65-F5344CB8AC3E}">
        <p14:creationId xmlns:p14="http://schemas.microsoft.com/office/powerpoint/2010/main" val="1022005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从商业的需求出发，解剖问题的本质，并给出代表性的解决方案。</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康哥说，我们组之后可能会做展示广告这块，上周让我做一个这方面的调研，我主要把</a:t>
            </a:r>
            <a:r>
              <a:rPr kumimoji="1" lang="en-US" altLang="zh-CN" dirty="0" smtClean="0"/>
              <a:t>《</a:t>
            </a:r>
            <a:r>
              <a:rPr kumimoji="1" lang="zh-CN" altLang="en-US" dirty="0" smtClean="0"/>
              <a:t>计算广告</a:t>
            </a:r>
            <a:r>
              <a:rPr kumimoji="1" lang="en-US" altLang="zh-CN" dirty="0" smtClean="0"/>
              <a:t>》</a:t>
            </a:r>
            <a:r>
              <a:rPr kumimoji="1" lang="zh-CN" altLang="en-US" dirty="0" smtClean="0"/>
              <a:t>这本书看完了，然后结合一些论文，做了一些总结，可能比较浅，因为计算广告设计到的东西很多，因为他是一个商业产品，不仅仅是技术这一块，还涉及到很多商业、产品上的东西，比如</a:t>
            </a:r>
            <a:r>
              <a:rPr kumimoji="1" lang="zh-CN" altLang="en-US" b="1" dirty="0" smtClean="0"/>
              <a:t>定价、出价、竞价、计费</a:t>
            </a:r>
            <a:r>
              <a:rPr kumimoji="1" lang="zh-CN" altLang="en-US" dirty="0" smtClean="0"/>
              <a:t>等等商业问题，所以整体来说比较杂。我主要</a:t>
            </a:r>
            <a:r>
              <a:rPr kumimoji="1" lang="zh-CN" altLang="en-US" dirty="0" smtClean="0"/>
              <a:t>从技术、产品和商业模式上，简单介绍下计算广告，试图以一种全局的模式介绍。</a:t>
            </a:r>
          </a:p>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1</a:t>
            </a:fld>
            <a:endParaRPr kumimoji="1" lang="zh-CN" altLang="en-US"/>
          </a:p>
        </p:txBody>
      </p:sp>
    </p:spTree>
    <p:extLst>
      <p:ext uri="{BB962C8B-B14F-4D97-AF65-F5344CB8AC3E}">
        <p14:creationId xmlns:p14="http://schemas.microsoft.com/office/powerpoint/2010/main" val="553209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到达率 </a:t>
            </a:r>
            <a:r>
              <a:rPr kumimoji="1" lang="en-US" altLang="zh-CN" dirty="0" smtClean="0"/>
              <a:t>=</a:t>
            </a:r>
            <a:r>
              <a:rPr kumimoji="1" lang="zh-CN" altLang="en-US" dirty="0" smtClean="0"/>
              <a:t> 落地页成功打开次数与点击次数的比例</a:t>
            </a:r>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21</a:t>
            </a:fld>
            <a:endParaRPr kumimoji="1" lang="zh-CN" altLang="en-US"/>
          </a:p>
        </p:txBody>
      </p:sp>
    </p:spTree>
    <p:extLst>
      <p:ext uri="{BB962C8B-B14F-4D97-AF65-F5344CB8AC3E}">
        <p14:creationId xmlns:p14="http://schemas.microsoft.com/office/powerpoint/2010/main" val="887616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22</a:t>
            </a:fld>
            <a:endParaRPr kumimoji="1" lang="zh-CN" altLang="en-US"/>
          </a:p>
        </p:txBody>
      </p:sp>
    </p:spTree>
    <p:extLst>
      <p:ext uri="{BB962C8B-B14F-4D97-AF65-F5344CB8AC3E}">
        <p14:creationId xmlns:p14="http://schemas.microsoft.com/office/powerpoint/2010/main" val="2060234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23</a:t>
            </a:fld>
            <a:endParaRPr kumimoji="1" lang="zh-CN" altLang="en-US"/>
          </a:p>
        </p:txBody>
      </p:sp>
    </p:spTree>
    <p:extLst>
      <p:ext uri="{BB962C8B-B14F-4D97-AF65-F5344CB8AC3E}">
        <p14:creationId xmlns:p14="http://schemas.microsoft.com/office/powerpoint/2010/main" val="1285626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广告主收费。</a:t>
            </a:r>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24</a:t>
            </a:fld>
            <a:endParaRPr kumimoji="1" lang="zh-CN" altLang="en-US"/>
          </a:p>
        </p:txBody>
      </p:sp>
    </p:spTree>
    <p:extLst>
      <p:ext uri="{BB962C8B-B14F-4D97-AF65-F5344CB8AC3E}">
        <p14:creationId xmlns:p14="http://schemas.microsoft.com/office/powerpoint/2010/main" val="373297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26</a:t>
            </a:fld>
            <a:endParaRPr kumimoji="1" lang="zh-CN" altLang="en-US"/>
          </a:p>
        </p:txBody>
      </p:sp>
    </p:spTree>
    <p:extLst>
      <p:ext uri="{BB962C8B-B14F-4D97-AF65-F5344CB8AC3E}">
        <p14:creationId xmlns:p14="http://schemas.microsoft.com/office/powerpoint/2010/main" val="601358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28</a:t>
            </a:fld>
            <a:endParaRPr kumimoji="1" lang="zh-CN" altLang="en-US"/>
          </a:p>
        </p:txBody>
      </p:sp>
    </p:spTree>
    <p:extLst>
      <p:ext uri="{BB962C8B-B14F-4D97-AF65-F5344CB8AC3E}">
        <p14:creationId xmlns:p14="http://schemas.microsoft.com/office/powerpoint/2010/main" val="1173432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30</a:t>
            </a:fld>
            <a:endParaRPr kumimoji="1" lang="zh-CN" altLang="en-US"/>
          </a:p>
        </p:txBody>
      </p:sp>
    </p:spTree>
    <p:extLst>
      <p:ext uri="{BB962C8B-B14F-4D97-AF65-F5344CB8AC3E}">
        <p14:creationId xmlns:p14="http://schemas.microsoft.com/office/powerpoint/2010/main" val="848095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31</a:t>
            </a:fld>
            <a:endParaRPr kumimoji="1" lang="zh-CN" altLang="en-US"/>
          </a:p>
        </p:txBody>
      </p:sp>
    </p:spTree>
    <p:extLst>
      <p:ext uri="{BB962C8B-B14F-4D97-AF65-F5344CB8AC3E}">
        <p14:creationId xmlns:p14="http://schemas.microsoft.com/office/powerpoint/2010/main" val="356491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用户画像内容</a:t>
            </a:r>
            <a:r>
              <a:rPr kumimoji="1" lang="en-US" altLang="zh-CN" dirty="0" smtClean="0"/>
              <a:t>.</a:t>
            </a:r>
            <a:r>
              <a:rPr kumimoji="1" lang="zh-CN" altLang="en-US" dirty="0" smtClean="0"/>
              <a:t> </a:t>
            </a:r>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32</a:t>
            </a:fld>
            <a:endParaRPr kumimoji="1" lang="zh-CN" altLang="en-US"/>
          </a:p>
        </p:txBody>
      </p:sp>
    </p:spTree>
    <p:extLst>
      <p:ext uri="{BB962C8B-B14F-4D97-AF65-F5344CB8AC3E}">
        <p14:creationId xmlns:p14="http://schemas.microsoft.com/office/powerpoint/2010/main" val="1917649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复杂的特征工程加简单的</a:t>
            </a:r>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36</a:t>
            </a:fld>
            <a:endParaRPr kumimoji="1" lang="zh-CN" altLang="en-US"/>
          </a:p>
        </p:txBody>
      </p:sp>
    </p:spTree>
    <p:extLst>
      <p:ext uri="{BB962C8B-B14F-4D97-AF65-F5344CB8AC3E}">
        <p14:creationId xmlns:p14="http://schemas.microsoft.com/office/powerpoint/2010/main" val="499207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大概由三部分组成</a:t>
            </a:r>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2</a:t>
            </a:fld>
            <a:endParaRPr kumimoji="1" lang="zh-CN" altLang="en-US"/>
          </a:p>
        </p:txBody>
      </p:sp>
    </p:spTree>
    <p:extLst>
      <p:ext uri="{BB962C8B-B14F-4D97-AF65-F5344CB8AC3E}">
        <p14:creationId xmlns:p14="http://schemas.microsoft.com/office/powerpoint/2010/main" val="505417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相当于新产生的权重验证所有样本的梯度并且和历史权重不偏离太远。最后通过</a:t>
            </a:r>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正则进行稀疏性约束。这样既保证了权重更新的精度有保证了稀疏性。 </a:t>
            </a:r>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38</a:t>
            </a:fld>
            <a:endParaRPr kumimoji="1" lang="zh-CN" altLang="en-US"/>
          </a:p>
        </p:txBody>
      </p:sp>
    </p:spTree>
    <p:extLst>
      <p:ext uri="{BB962C8B-B14F-4D97-AF65-F5344CB8AC3E}">
        <p14:creationId xmlns:p14="http://schemas.microsoft.com/office/powerpoint/2010/main" val="463871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41</a:t>
            </a:fld>
            <a:endParaRPr kumimoji="1" lang="zh-CN" altLang="en-US"/>
          </a:p>
        </p:txBody>
      </p:sp>
    </p:spTree>
    <p:extLst>
      <p:ext uri="{BB962C8B-B14F-4D97-AF65-F5344CB8AC3E}">
        <p14:creationId xmlns:p14="http://schemas.microsoft.com/office/powerpoint/2010/main" val="604066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42</a:t>
            </a:fld>
            <a:endParaRPr kumimoji="1" lang="zh-CN" altLang="en-US"/>
          </a:p>
        </p:txBody>
      </p:sp>
    </p:spTree>
    <p:extLst>
      <p:ext uri="{BB962C8B-B14F-4D97-AF65-F5344CB8AC3E}">
        <p14:creationId xmlns:p14="http://schemas.microsoft.com/office/powerpoint/2010/main" val="1900730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3</a:t>
            </a:fld>
            <a:endParaRPr kumimoji="1" lang="zh-CN" altLang="en-US"/>
          </a:p>
        </p:txBody>
      </p:sp>
    </p:spTree>
    <p:extLst>
      <p:ext uri="{BB962C8B-B14F-4D97-AF65-F5344CB8AC3E}">
        <p14:creationId xmlns:p14="http://schemas.microsoft.com/office/powerpoint/2010/main" val="142019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4</a:t>
            </a:fld>
            <a:endParaRPr kumimoji="1" lang="zh-CN" altLang="en-US"/>
          </a:p>
        </p:txBody>
      </p:sp>
    </p:spTree>
    <p:extLst>
      <p:ext uri="{BB962C8B-B14F-4D97-AF65-F5344CB8AC3E}">
        <p14:creationId xmlns:p14="http://schemas.microsoft.com/office/powerpoint/2010/main" val="642350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合约广告：即采用合同约定的方式确定</a:t>
            </a:r>
            <a:r>
              <a:rPr kumimoji="1" lang="zh-CN" altLang="en-US" b="1" u="sng" dirty="0" smtClean="0"/>
              <a:t>某一广告位</a:t>
            </a:r>
            <a:r>
              <a:rPr kumimoji="1" lang="zh-CN" altLang="en-US" dirty="0" smtClean="0"/>
              <a:t>在</a:t>
            </a:r>
            <a:r>
              <a:rPr kumimoji="1" lang="zh-CN" altLang="en-US" b="1" u="sng" dirty="0" smtClean="0"/>
              <a:t>某一时间</a:t>
            </a:r>
            <a:r>
              <a:rPr kumimoji="1" lang="zh-CN" altLang="en-US" dirty="0" smtClean="0"/>
              <a:t>为</a:t>
            </a:r>
            <a:r>
              <a:rPr kumimoji="1" lang="zh-CN" altLang="en-US" b="1" u="sng" dirty="0" smtClean="0"/>
              <a:t>某特定广告主</a:t>
            </a:r>
            <a:r>
              <a:rPr kumimoji="1" lang="zh-CN" altLang="en-US" dirty="0" smtClean="0"/>
              <a:t>所独占，并且根据双方的要求，确定广告创意和投放策略。</a:t>
            </a:r>
          </a:p>
          <a:p>
            <a:r>
              <a:rPr kumimoji="1" lang="zh-CN" altLang="en-US" dirty="0" smtClean="0"/>
              <a:t>担保式投送：媒体向广告主保证某个投放量，并在此基础上确定合同的总金额以及投放量未完成情况下的赔偿方案；</a:t>
            </a:r>
          </a:p>
          <a:p>
            <a:r>
              <a:rPr kumimoji="1" lang="zh-CN" altLang="en-US" dirty="0" smtClean="0"/>
              <a:t>合约广告问题：如何有效地将流量分配到各个合约相互交叉的人群覆盖上；要在在线的环境下实时地完成每一次展示决策（在线分配）；</a:t>
            </a:r>
          </a:p>
          <a:p>
            <a:r>
              <a:rPr kumimoji="1" lang="zh-CN" altLang="en-US" dirty="0" smtClean="0"/>
              <a:t>趋势：定相标签变得越来越精准；广告主的数量不断膨胀；</a:t>
            </a:r>
          </a:p>
          <a:p>
            <a:r>
              <a:rPr kumimoji="1" lang="zh-CN" altLang="en-US" dirty="0" smtClean="0"/>
              <a:t>竞价：供给方只向广告主保证质即单位流量的成本，但不再以合约的方式给出量的保证。也就是对每一次展示都基本按照收益最高的原则来决策。</a:t>
            </a:r>
          </a:p>
          <a:p>
            <a:r>
              <a:rPr kumimoji="1" lang="zh-CN" altLang="en-US" dirty="0" smtClean="0"/>
              <a:t>竞价：没有了合约的保证，大量的广告主处在一个多方博弈的环境中</a:t>
            </a:r>
            <a:r>
              <a:rPr kumimoji="1" lang="zh-CN" altLang="en-US" dirty="0" smtClean="0"/>
              <a:t>。</a:t>
            </a:r>
          </a:p>
          <a:p>
            <a:r>
              <a:rPr lang="zh-CN" altLang="en-US" sz="1200" b="0" i="0" kern="1200" dirty="0" smtClean="0">
                <a:solidFill>
                  <a:schemeClr val="tx1"/>
                </a:solidFill>
                <a:effectLst/>
                <a:latin typeface="+mn-lt"/>
                <a:ea typeface="+mn-ea"/>
                <a:cs typeface="+mn-cs"/>
              </a:rPr>
              <a:t>一是定向标签需要越来越精准，二是广告主数量越来越多。</a:t>
            </a:r>
            <a:endParaRPr kumimoji="1" lang="zh-CN" altLang="en-US"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5</a:t>
            </a:fld>
            <a:endParaRPr kumimoji="1" lang="zh-CN" altLang="en-US"/>
          </a:p>
        </p:txBody>
      </p:sp>
    </p:spTree>
    <p:extLst>
      <p:ext uri="{BB962C8B-B14F-4D97-AF65-F5344CB8AC3E}">
        <p14:creationId xmlns:p14="http://schemas.microsoft.com/office/powerpoint/2010/main" val="450897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线下广告：报纸、电视、广告牌</a:t>
            </a:r>
          </a:p>
          <a:p>
            <a:r>
              <a:rPr kumimoji="1" lang="zh-CN" altLang="en-US" dirty="0" smtClean="0"/>
              <a:t>这里的</a:t>
            </a:r>
            <a:r>
              <a:rPr kumimoji="1" lang="en-US" altLang="zh-CN" dirty="0" smtClean="0"/>
              <a:t>CPT</a:t>
            </a:r>
            <a:r>
              <a:rPr kumimoji="1" lang="zh-CN" altLang="en-US" dirty="0" smtClean="0"/>
              <a:t>广告是按时间结算的一些广告，比如视频中暂停安插的广告、视频播放前的广告</a:t>
            </a:r>
          </a:p>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6</a:t>
            </a:fld>
            <a:endParaRPr kumimoji="1" lang="zh-CN" altLang="en-US"/>
          </a:p>
        </p:txBody>
      </p:sp>
    </p:spTree>
    <p:extLst>
      <p:ext uri="{BB962C8B-B14F-4D97-AF65-F5344CB8AC3E}">
        <p14:creationId xmlns:p14="http://schemas.microsoft.com/office/powerpoint/2010/main" val="2024292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 </a:t>
            </a:r>
            <a:r>
              <a:rPr lang="zh-CN" altLang="en-US" dirty="0" smtClean="0"/>
              <a:t>实时竞价的交易方式给了广告主最大的流量选择空间</a:t>
            </a:r>
            <a:br>
              <a:rPr lang="zh-CN" altLang="en-US" dirty="0" smtClean="0"/>
            </a:br>
            <a:r>
              <a:rPr lang="en-US" altLang="zh-CN" sz="1200" b="1" kern="1200" dirty="0" smtClean="0">
                <a:solidFill>
                  <a:schemeClr val="tx1"/>
                </a:solidFill>
                <a:effectLst/>
                <a:latin typeface="+mn-lt"/>
                <a:ea typeface="+mn-ea"/>
                <a:cs typeface="+mn-cs"/>
              </a:rPr>
              <a:t>- </a:t>
            </a:r>
            <a:r>
              <a:rPr lang="zh-CN" altLang="en-US" dirty="0" smtClean="0"/>
              <a:t>实时是指需求方实时地，也就是每次展示时参与广告竞价</a:t>
            </a:r>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7</a:t>
            </a:fld>
            <a:endParaRPr kumimoji="1" lang="zh-CN" altLang="en-US"/>
          </a:p>
        </p:txBody>
      </p:sp>
    </p:spTree>
    <p:extLst>
      <p:ext uri="{BB962C8B-B14F-4D97-AF65-F5344CB8AC3E}">
        <p14:creationId xmlns:p14="http://schemas.microsoft.com/office/powerpoint/2010/main" val="1093997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展示竞价广告的发展，诞生了</a:t>
            </a:r>
            <a:r>
              <a:rPr lang="en-US" altLang="zh-CN" sz="1200" b="0" i="0" kern="1200" dirty="0" err="1" smtClean="0">
                <a:solidFill>
                  <a:schemeClr val="tx1"/>
                </a:solidFill>
                <a:effectLst/>
                <a:latin typeface="+mn-lt"/>
                <a:ea typeface="+mn-ea"/>
                <a:cs typeface="+mn-cs"/>
              </a:rPr>
              <a:t>adn,adx,dsp,ssp,dmp</a:t>
            </a:r>
            <a:r>
              <a:rPr lang="zh-CN" altLang="en-US" sz="1200" b="0" i="0" kern="1200" dirty="0" smtClean="0">
                <a:solidFill>
                  <a:schemeClr val="tx1"/>
                </a:solidFill>
                <a:effectLst/>
                <a:latin typeface="+mn-lt"/>
                <a:ea typeface="+mn-ea"/>
                <a:cs typeface="+mn-cs"/>
              </a:rPr>
              <a:t>等。一些大的媒体，比如新浪，搜狐等可以有自己的广告投放系统，但是一些小网站，由于数据和资源问题就很难做自己的广告系统，于是乎它可以把自己的流量托管给</a:t>
            </a:r>
            <a:r>
              <a:rPr lang="en-US" altLang="zh-CN" sz="1200" b="0" i="0" kern="1200" dirty="0" err="1" smtClean="0">
                <a:solidFill>
                  <a:schemeClr val="tx1"/>
                </a:solidFill>
                <a:effectLst/>
                <a:latin typeface="+mn-lt"/>
                <a:ea typeface="+mn-ea"/>
                <a:cs typeface="+mn-cs"/>
              </a:rPr>
              <a:t>adn</a:t>
            </a:r>
            <a:r>
              <a:rPr lang="zh-CN" altLang="en-US" sz="1200" b="0" i="0" kern="1200" dirty="0" smtClean="0">
                <a:solidFill>
                  <a:schemeClr val="tx1"/>
                </a:solidFill>
                <a:effectLst/>
                <a:latin typeface="+mn-lt"/>
                <a:ea typeface="+mn-ea"/>
                <a:cs typeface="+mn-cs"/>
              </a:rPr>
              <a:t>，即广告网络，让</a:t>
            </a:r>
            <a:r>
              <a:rPr lang="en-US" altLang="zh-CN" sz="1200" b="0" i="0" kern="1200" dirty="0" err="1" smtClean="0">
                <a:solidFill>
                  <a:schemeClr val="tx1"/>
                </a:solidFill>
                <a:effectLst/>
                <a:latin typeface="+mn-lt"/>
                <a:ea typeface="+mn-ea"/>
                <a:cs typeface="+mn-cs"/>
              </a:rPr>
              <a:t>adn</a:t>
            </a:r>
            <a:r>
              <a:rPr lang="zh-CN" altLang="en-US" sz="1200" b="0" i="0" kern="1200" dirty="0" smtClean="0">
                <a:solidFill>
                  <a:schemeClr val="tx1"/>
                </a:solidFill>
                <a:effectLst/>
                <a:latin typeface="+mn-lt"/>
                <a:ea typeface="+mn-ea"/>
                <a:cs typeface="+mn-cs"/>
              </a:rPr>
              <a:t>帮自己决策来投放广告。所以，</a:t>
            </a:r>
            <a:r>
              <a:rPr lang="en-US" altLang="zh-CN" sz="1200" b="0" i="0" kern="1200" dirty="0" err="1" smtClean="0">
                <a:solidFill>
                  <a:schemeClr val="tx1"/>
                </a:solidFill>
                <a:effectLst/>
                <a:latin typeface="+mn-lt"/>
                <a:ea typeface="+mn-ea"/>
                <a:cs typeface="+mn-cs"/>
              </a:rPr>
              <a:t>adn</a:t>
            </a:r>
            <a:r>
              <a:rPr lang="zh-CN" altLang="en-US" sz="1200" b="0" i="0" kern="1200" dirty="0" smtClean="0">
                <a:solidFill>
                  <a:schemeClr val="tx1"/>
                </a:solidFill>
                <a:effectLst/>
                <a:latin typeface="+mn-lt"/>
                <a:ea typeface="+mn-ea"/>
                <a:cs typeface="+mn-cs"/>
              </a:rPr>
              <a:t>批量运营若干媒体的广告位资源，按照人群或者上下文标签售卖给需求方，并用竞价方式决定流量分配。从广告主的角度来讲，它可以跟</a:t>
            </a:r>
            <a:r>
              <a:rPr lang="en-US" altLang="zh-CN" sz="1200" b="0" i="0" kern="1200" dirty="0" err="1" smtClean="0">
                <a:solidFill>
                  <a:schemeClr val="tx1"/>
                </a:solidFill>
                <a:effectLst/>
                <a:latin typeface="+mn-lt"/>
                <a:ea typeface="+mn-ea"/>
                <a:cs typeface="+mn-cs"/>
              </a:rPr>
              <a:t>adn</a:t>
            </a:r>
            <a:r>
              <a:rPr lang="zh-CN" altLang="en-US" sz="1200" b="0" i="0" kern="1200" dirty="0" smtClean="0">
                <a:solidFill>
                  <a:schemeClr val="tx1"/>
                </a:solidFill>
                <a:effectLst/>
                <a:latin typeface="+mn-lt"/>
                <a:ea typeface="+mn-ea"/>
                <a:cs typeface="+mn-cs"/>
              </a:rPr>
              <a:t>打交道，而不是直接跟媒体打交道，所以，</a:t>
            </a:r>
            <a:r>
              <a:rPr lang="en-US" altLang="zh-CN" sz="1200" b="0" i="0" kern="1200" dirty="0" err="1" smtClean="0">
                <a:solidFill>
                  <a:schemeClr val="tx1"/>
                </a:solidFill>
                <a:effectLst/>
                <a:latin typeface="+mn-lt"/>
                <a:ea typeface="+mn-ea"/>
                <a:cs typeface="+mn-cs"/>
              </a:rPr>
              <a:t>adn</a:t>
            </a:r>
            <a:r>
              <a:rPr lang="zh-CN" altLang="en-US" sz="1200" b="0" i="0" kern="1200" dirty="0" smtClean="0">
                <a:solidFill>
                  <a:schemeClr val="tx1"/>
                </a:solidFill>
                <a:effectLst/>
                <a:latin typeface="+mn-lt"/>
                <a:ea typeface="+mn-ea"/>
                <a:cs typeface="+mn-cs"/>
              </a:rPr>
              <a:t>可以理解为中介。但是，市场的</a:t>
            </a:r>
            <a:r>
              <a:rPr lang="en-US" altLang="zh-CN" sz="1200" b="0" i="0" kern="1200" dirty="0" err="1" smtClean="0">
                <a:solidFill>
                  <a:schemeClr val="tx1"/>
                </a:solidFill>
                <a:effectLst/>
                <a:latin typeface="+mn-lt"/>
                <a:ea typeface="+mn-ea"/>
                <a:cs typeface="+mn-cs"/>
              </a:rPr>
              <a:t>adn</a:t>
            </a:r>
            <a:r>
              <a:rPr lang="zh-CN" altLang="en-US" sz="1200" b="0" i="0" kern="1200" dirty="0" smtClean="0">
                <a:solidFill>
                  <a:schemeClr val="tx1"/>
                </a:solidFill>
                <a:effectLst/>
                <a:latin typeface="+mn-lt"/>
                <a:ea typeface="+mn-ea"/>
                <a:cs typeface="+mn-cs"/>
              </a:rPr>
              <a:t>越来越多，广告主也不知道哪个</a:t>
            </a:r>
            <a:r>
              <a:rPr lang="en-US" altLang="zh-CN" sz="1200" b="0" i="0" kern="1200" dirty="0" err="1" smtClean="0">
                <a:solidFill>
                  <a:schemeClr val="tx1"/>
                </a:solidFill>
                <a:effectLst/>
                <a:latin typeface="+mn-lt"/>
                <a:ea typeface="+mn-ea"/>
                <a:cs typeface="+mn-cs"/>
              </a:rPr>
              <a:t>adn</a:t>
            </a:r>
            <a:r>
              <a:rPr lang="zh-CN" altLang="en-US" sz="1200" b="0" i="0" kern="1200" dirty="0" smtClean="0">
                <a:solidFill>
                  <a:schemeClr val="tx1"/>
                </a:solidFill>
                <a:effectLst/>
                <a:latin typeface="+mn-lt"/>
                <a:ea typeface="+mn-ea"/>
                <a:cs typeface="+mn-cs"/>
              </a:rPr>
              <a:t>好，遍地都是良莠不齐，于是乎产生了</a:t>
            </a:r>
            <a:r>
              <a:rPr lang="en-US" altLang="zh-CN" sz="1200" b="0" i="0" kern="1200" dirty="0" err="1" smtClean="0">
                <a:solidFill>
                  <a:schemeClr val="tx1"/>
                </a:solidFill>
                <a:effectLst/>
                <a:latin typeface="+mn-lt"/>
                <a:ea typeface="+mn-ea"/>
                <a:cs typeface="+mn-cs"/>
              </a:rPr>
              <a:t>adx</a:t>
            </a:r>
            <a:r>
              <a:rPr lang="zh-CN" altLang="en-US" sz="1200" b="0" i="0" kern="1200" dirty="0" smtClean="0">
                <a:solidFill>
                  <a:schemeClr val="tx1"/>
                </a:solidFill>
                <a:effectLst/>
                <a:latin typeface="+mn-lt"/>
                <a:ea typeface="+mn-ea"/>
                <a:cs typeface="+mn-cs"/>
              </a:rPr>
              <a:t>，广告交易平台。</a:t>
            </a:r>
            <a:r>
              <a:rPr lang="en-US" altLang="zh-CN" sz="1200" b="0" i="0" kern="1200" dirty="0" err="1" smtClean="0">
                <a:solidFill>
                  <a:schemeClr val="tx1"/>
                </a:solidFill>
                <a:effectLst/>
                <a:latin typeface="+mn-lt"/>
                <a:ea typeface="+mn-ea"/>
                <a:cs typeface="+mn-cs"/>
              </a:rPr>
              <a:t>adx</a:t>
            </a:r>
            <a:r>
              <a:rPr lang="zh-CN" altLang="en-US" sz="1200" b="0" i="0" kern="1200" dirty="0" smtClean="0">
                <a:solidFill>
                  <a:schemeClr val="tx1"/>
                </a:solidFill>
                <a:effectLst/>
                <a:latin typeface="+mn-lt"/>
                <a:ea typeface="+mn-ea"/>
                <a:cs typeface="+mn-cs"/>
              </a:rPr>
              <a:t>不仅联合媒体，还联合各大</a:t>
            </a:r>
            <a:r>
              <a:rPr lang="en-US" altLang="zh-CN" sz="1200" b="0" i="0" kern="1200" dirty="0" err="1" smtClean="0">
                <a:solidFill>
                  <a:schemeClr val="tx1"/>
                </a:solidFill>
                <a:effectLst/>
                <a:latin typeface="+mn-lt"/>
                <a:ea typeface="+mn-ea"/>
                <a:cs typeface="+mn-cs"/>
              </a:rPr>
              <a:t>adn</a:t>
            </a:r>
            <a:r>
              <a:rPr lang="zh-CN" altLang="en-US" sz="1200" b="0" i="0" kern="1200" dirty="0" smtClean="0">
                <a:solidFill>
                  <a:schemeClr val="tx1"/>
                </a:solidFill>
                <a:effectLst/>
                <a:latin typeface="+mn-lt"/>
                <a:ea typeface="+mn-ea"/>
                <a:cs typeface="+mn-cs"/>
              </a:rPr>
              <a:t>，于是广告主不用纠结去哪个</a:t>
            </a:r>
            <a:r>
              <a:rPr lang="en-US" altLang="zh-CN" sz="1200" b="0" i="0" kern="1200" dirty="0" err="1" smtClean="0">
                <a:solidFill>
                  <a:schemeClr val="tx1"/>
                </a:solidFill>
                <a:effectLst/>
                <a:latin typeface="+mn-lt"/>
                <a:ea typeface="+mn-ea"/>
                <a:cs typeface="+mn-cs"/>
              </a:rPr>
              <a:t>adn</a:t>
            </a:r>
            <a:r>
              <a:rPr lang="zh-CN" altLang="en-US" sz="1200" b="0" i="0" kern="1200" dirty="0" smtClean="0">
                <a:solidFill>
                  <a:schemeClr val="tx1"/>
                </a:solidFill>
                <a:effectLst/>
                <a:latin typeface="+mn-lt"/>
                <a:ea typeface="+mn-ea"/>
                <a:cs typeface="+mn-cs"/>
              </a:rPr>
              <a:t>了，让</a:t>
            </a:r>
            <a:r>
              <a:rPr lang="en-US" altLang="zh-CN" sz="1200" b="0" i="0" kern="1200" dirty="0" err="1" smtClean="0">
                <a:solidFill>
                  <a:schemeClr val="tx1"/>
                </a:solidFill>
                <a:effectLst/>
                <a:latin typeface="+mn-lt"/>
                <a:ea typeface="+mn-ea"/>
                <a:cs typeface="+mn-cs"/>
              </a:rPr>
              <a:t>adx</a:t>
            </a:r>
            <a:r>
              <a:rPr lang="zh-CN" altLang="en-US" sz="1200" b="0" i="0" kern="1200" dirty="0" smtClean="0">
                <a:solidFill>
                  <a:schemeClr val="tx1"/>
                </a:solidFill>
                <a:effectLst/>
                <a:latin typeface="+mn-lt"/>
                <a:ea typeface="+mn-ea"/>
                <a:cs typeface="+mn-cs"/>
              </a:rPr>
              <a:t>帮自己决策。对于一个广告位，如果多个广告主想买，那么</a:t>
            </a:r>
            <a:r>
              <a:rPr lang="en-US" altLang="zh-CN" sz="1200" b="0" i="0" kern="1200" dirty="0" err="1" smtClean="0">
                <a:solidFill>
                  <a:schemeClr val="tx1"/>
                </a:solidFill>
                <a:effectLst/>
                <a:latin typeface="+mn-lt"/>
                <a:ea typeface="+mn-ea"/>
                <a:cs typeface="+mn-cs"/>
              </a:rPr>
              <a:t>adn</a:t>
            </a:r>
            <a:r>
              <a:rPr lang="zh-CN" altLang="en-US" sz="1200" b="0" i="0" kern="1200" dirty="0" smtClean="0">
                <a:solidFill>
                  <a:schemeClr val="tx1"/>
                </a:solidFill>
                <a:effectLst/>
                <a:latin typeface="+mn-lt"/>
                <a:ea typeface="+mn-ea"/>
                <a:cs typeface="+mn-cs"/>
              </a:rPr>
              <a:t>会以自己认为最合理的方式来分配给某个广告主，这个逻辑是封闭的，而</a:t>
            </a:r>
            <a:r>
              <a:rPr lang="en-US" altLang="zh-CN" sz="1200" b="0" i="0" kern="1200" dirty="0" err="1" smtClean="0">
                <a:solidFill>
                  <a:schemeClr val="tx1"/>
                </a:solidFill>
                <a:effectLst/>
                <a:latin typeface="+mn-lt"/>
                <a:ea typeface="+mn-ea"/>
                <a:cs typeface="+mn-cs"/>
              </a:rPr>
              <a:t>adx</a:t>
            </a:r>
            <a:r>
              <a:rPr lang="zh-CN" altLang="en-US" sz="1200" b="0" i="0" kern="1200" dirty="0" smtClean="0">
                <a:solidFill>
                  <a:schemeClr val="tx1"/>
                </a:solidFill>
                <a:effectLst/>
                <a:latin typeface="+mn-lt"/>
                <a:ea typeface="+mn-ea"/>
                <a:cs typeface="+mn-cs"/>
              </a:rPr>
              <a:t>的机制是价高者获得（后来发展为实时竞价）。但是又存在一个问题，广告主直接跟</a:t>
            </a:r>
            <a:r>
              <a:rPr lang="en-US" altLang="zh-CN" sz="1200" b="0" i="0" kern="1200" dirty="0" err="1" smtClean="0">
                <a:solidFill>
                  <a:schemeClr val="tx1"/>
                </a:solidFill>
                <a:effectLst/>
                <a:latin typeface="+mn-lt"/>
                <a:ea typeface="+mn-ea"/>
                <a:cs typeface="+mn-cs"/>
              </a:rPr>
              <a:t>adx</a:t>
            </a:r>
            <a:r>
              <a:rPr lang="zh-CN" altLang="en-US" sz="1200" b="0" i="0" kern="1200" dirty="0" smtClean="0">
                <a:solidFill>
                  <a:schemeClr val="tx1"/>
                </a:solidFill>
                <a:effectLst/>
                <a:latin typeface="+mn-lt"/>
                <a:ea typeface="+mn-ea"/>
                <a:cs typeface="+mn-cs"/>
              </a:rPr>
              <a:t>打交道的方式不够友好，广告主的管理界面难用，而且广告主也不知道如何出价才合理。于是乎又诞生了</a:t>
            </a:r>
            <a:r>
              <a:rPr lang="en-US" altLang="zh-CN" sz="1200" b="0" i="0" kern="1200" dirty="0" err="1" smtClean="0">
                <a:solidFill>
                  <a:schemeClr val="tx1"/>
                </a:solidFill>
                <a:effectLst/>
                <a:latin typeface="+mn-lt"/>
                <a:ea typeface="+mn-ea"/>
                <a:cs typeface="+mn-cs"/>
              </a:rPr>
              <a:t>dsp</a:t>
            </a:r>
            <a:r>
              <a:rPr lang="zh-CN" altLang="en-US" sz="1200" b="0" i="0" kern="1200" dirty="0" smtClean="0">
                <a:solidFill>
                  <a:schemeClr val="tx1"/>
                </a:solidFill>
                <a:effectLst/>
                <a:latin typeface="+mn-lt"/>
                <a:ea typeface="+mn-ea"/>
                <a:cs typeface="+mn-cs"/>
              </a:rPr>
              <a:t>（需求方平台），</a:t>
            </a:r>
            <a:r>
              <a:rPr lang="en-US" altLang="zh-CN" sz="1200" b="0" i="0" kern="1200" dirty="0" err="1" smtClean="0">
                <a:solidFill>
                  <a:schemeClr val="tx1"/>
                </a:solidFill>
                <a:effectLst/>
                <a:latin typeface="+mn-lt"/>
                <a:ea typeface="+mn-ea"/>
                <a:cs typeface="+mn-cs"/>
              </a:rPr>
              <a:t>dsp</a:t>
            </a:r>
            <a:r>
              <a:rPr lang="zh-CN" altLang="en-US" sz="1200" b="0" i="0" kern="1200" dirty="0" smtClean="0">
                <a:solidFill>
                  <a:schemeClr val="tx1"/>
                </a:solidFill>
                <a:effectLst/>
                <a:latin typeface="+mn-lt"/>
                <a:ea typeface="+mn-ea"/>
                <a:cs typeface="+mn-cs"/>
              </a:rPr>
              <a:t>对接各大</a:t>
            </a:r>
            <a:r>
              <a:rPr lang="en-US" altLang="zh-CN" sz="1200" b="0" i="0" kern="1200" dirty="0" err="1" smtClean="0">
                <a:solidFill>
                  <a:schemeClr val="tx1"/>
                </a:solidFill>
                <a:effectLst/>
                <a:latin typeface="+mn-lt"/>
                <a:ea typeface="+mn-ea"/>
                <a:cs typeface="+mn-cs"/>
              </a:rPr>
              <a:t>adx</a:t>
            </a:r>
            <a:r>
              <a:rPr lang="zh-CN" altLang="en-US" sz="1200" b="0" i="0" kern="1200" dirty="0" smtClean="0">
                <a:solidFill>
                  <a:schemeClr val="tx1"/>
                </a:solidFill>
                <a:effectLst/>
                <a:latin typeface="+mn-lt"/>
                <a:ea typeface="+mn-ea"/>
                <a:cs typeface="+mn-cs"/>
              </a:rPr>
              <a:t>，广告主借助</a:t>
            </a:r>
            <a:r>
              <a:rPr lang="en-US" altLang="zh-CN" sz="1200" b="0" i="0" kern="1200" dirty="0" err="1" smtClean="0">
                <a:solidFill>
                  <a:schemeClr val="tx1"/>
                </a:solidFill>
                <a:effectLst/>
                <a:latin typeface="+mn-lt"/>
                <a:ea typeface="+mn-ea"/>
                <a:cs typeface="+mn-cs"/>
              </a:rPr>
              <a:t>dsp</a:t>
            </a:r>
            <a:r>
              <a:rPr lang="zh-CN" altLang="en-US" sz="1200" b="0" i="0" kern="1200" dirty="0" smtClean="0">
                <a:solidFill>
                  <a:schemeClr val="tx1"/>
                </a:solidFill>
                <a:effectLst/>
                <a:latin typeface="+mn-lt"/>
                <a:ea typeface="+mn-ea"/>
                <a:cs typeface="+mn-cs"/>
              </a:rPr>
              <a:t>来玩转各大</a:t>
            </a:r>
            <a:r>
              <a:rPr lang="en-US" altLang="zh-CN" sz="1200" b="0" i="0" kern="1200" dirty="0" err="1" smtClean="0">
                <a:solidFill>
                  <a:schemeClr val="tx1"/>
                </a:solidFill>
                <a:effectLst/>
                <a:latin typeface="+mn-lt"/>
                <a:ea typeface="+mn-ea"/>
                <a:cs typeface="+mn-cs"/>
              </a:rPr>
              <a:t>adx</a:t>
            </a:r>
            <a:r>
              <a:rPr lang="zh-CN" altLang="en-US" sz="1200" b="0" i="0" kern="1200" dirty="0" smtClean="0">
                <a:solidFill>
                  <a:schemeClr val="tx1"/>
                </a:solidFill>
                <a:effectLst/>
                <a:latin typeface="+mn-lt"/>
                <a:ea typeface="+mn-ea"/>
                <a:cs typeface="+mn-cs"/>
              </a:rPr>
              <a:t>。在</a:t>
            </a:r>
            <a:r>
              <a:rPr lang="en-US" altLang="zh-CN" sz="1200" b="0" i="0" kern="1200" dirty="0" err="1" smtClean="0">
                <a:solidFill>
                  <a:schemeClr val="tx1"/>
                </a:solidFill>
                <a:effectLst/>
                <a:latin typeface="+mn-lt"/>
                <a:ea typeface="+mn-ea"/>
                <a:cs typeface="+mn-cs"/>
              </a:rPr>
              <a:t>dsp</a:t>
            </a:r>
            <a:r>
              <a:rPr lang="zh-CN" altLang="en-US" sz="1200" b="0" i="0" kern="1200" dirty="0" smtClean="0">
                <a:solidFill>
                  <a:schemeClr val="tx1"/>
                </a:solidFill>
                <a:effectLst/>
                <a:latin typeface="+mn-lt"/>
                <a:ea typeface="+mn-ea"/>
                <a:cs typeface="+mn-cs"/>
              </a:rPr>
              <a:t>上，广告主只需要告诉</a:t>
            </a:r>
            <a:r>
              <a:rPr lang="en-US" altLang="zh-CN" sz="1200" b="0" i="0" kern="1200" dirty="0" err="1" smtClean="0">
                <a:solidFill>
                  <a:schemeClr val="tx1"/>
                </a:solidFill>
                <a:effectLst/>
                <a:latin typeface="+mn-lt"/>
                <a:ea typeface="+mn-ea"/>
                <a:cs typeface="+mn-cs"/>
              </a:rPr>
              <a:t>dsp</a:t>
            </a:r>
            <a:r>
              <a:rPr lang="zh-CN" altLang="en-US" sz="1200" b="0" i="0" kern="1200" dirty="0" smtClean="0">
                <a:solidFill>
                  <a:schemeClr val="tx1"/>
                </a:solidFill>
                <a:effectLst/>
                <a:latin typeface="+mn-lt"/>
                <a:ea typeface="+mn-ea"/>
                <a:cs typeface="+mn-cs"/>
              </a:rPr>
              <a:t>，你需要哪些用户，你愿意出多少钱就行了，直接购买目标受众。</a:t>
            </a:r>
            <a:r>
              <a:rPr lang="en-US" altLang="zh-CN" sz="1200" b="0" i="0" kern="1200" dirty="0" err="1" smtClean="0">
                <a:solidFill>
                  <a:schemeClr val="tx1"/>
                </a:solidFill>
                <a:effectLst/>
                <a:latin typeface="+mn-lt"/>
                <a:ea typeface="+mn-ea"/>
                <a:cs typeface="+mn-cs"/>
              </a:rPr>
              <a:t>dsp</a:t>
            </a:r>
            <a:r>
              <a:rPr lang="zh-CN" altLang="en-US" sz="1200" b="0" i="0" kern="1200" dirty="0" smtClean="0">
                <a:solidFill>
                  <a:schemeClr val="tx1"/>
                </a:solidFill>
                <a:effectLst/>
                <a:latin typeface="+mn-lt"/>
                <a:ea typeface="+mn-ea"/>
                <a:cs typeface="+mn-cs"/>
              </a:rPr>
              <a:t>本身拥有自己的用户受众数据，但是可能不全不准。于是又出来一个</a:t>
            </a:r>
            <a:r>
              <a:rPr lang="en-US" altLang="zh-CN" sz="1200" b="0" i="0" kern="1200" dirty="0" err="1" smtClean="0">
                <a:solidFill>
                  <a:schemeClr val="tx1"/>
                </a:solidFill>
                <a:effectLst/>
                <a:latin typeface="+mn-lt"/>
                <a:ea typeface="+mn-ea"/>
                <a:cs typeface="+mn-cs"/>
              </a:rPr>
              <a:t>dmp</a:t>
            </a:r>
            <a:r>
              <a:rPr lang="zh-CN" altLang="en-US" sz="1200" b="0" i="0" kern="1200" dirty="0" smtClean="0">
                <a:solidFill>
                  <a:schemeClr val="tx1"/>
                </a:solidFill>
                <a:effectLst/>
                <a:latin typeface="+mn-lt"/>
                <a:ea typeface="+mn-ea"/>
                <a:cs typeface="+mn-cs"/>
              </a:rPr>
              <a:t>（数据管理平台），拥有多方的受众数据，而且对接了一些</a:t>
            </a:r>
            <a:r>
              <a:rPr lang="en-US" altLang="zh-CN" sz="1200" b="0" i="0" kern="1200" dirty="0" err="1" smtClean="0">
                <a:solidFill>
                  <a:schemeClr val="tx1"/>
                </a:solidFill>
                <a:effectLst/>
                <a:latin typeface="+mn-lt"/>
                <a:ea typeface="+mn-ea"/>
                <a:cs typeface="+mn-cs"/>
              </a:rPr>
              <a:t>dsp</a:t>
            </a:r>
            <a:r>
              <a:rPr lang="zh-CN" altLang="en-US" sz="1200" b="0" i="0" kern="1200" dirty="0" smtClean="0">
                <a:solidFill>
                  <a:schemeClr val="tx1"/>
                </a:solidFill>
                <a:effectLst/>
                <a:latin typeface="+mn-lt"/>
                <a:ea typeface="+mn-ea"/>
                <a:cs typeface="+mn-cs"/>
              </a:rPr>
              <a:t>，又可以接入他们的数据。相对于需求方平台</a:t>
            </a:r>
            <a:r>
              <a:rPr lang="en-US" altLang="zh-CN" sz="1200" b="0" i="0" kern="1200" dirty="0" err="1" smtClean="0">
                <a:solidFill>
                  <a:schemeClr val="tx1"/>
                </a:solidFill>
                <a:effectLst/>
                <a:latin typeface="+mn-lt"/>
                <a:ea typeface="+mn-ea"/>
                <a:cs typeface="+mn-cs"/>
              </a:rPr>
              <a:t>dsp</a:t>
            </a:r>
            <a:r>
              <a:rPr lang="zh-CN" altLang="en-US" sz="1200" b="0" i="0" kern="1200" dirty="0" smtClean="0">
                <a:solidFill>
                  <a:schemeClr val="tx1"/>
                </a:solidFill>
                <a:effectLst/>
                <a:latin typeface="+mn-lt"/>
                <a:ea typeface="+mn-ea"/>
                <a:cs typeface="+mn-cs"/>
              </a:rPr>
              <a:t>，其实也有供应方平台，</a:t>
            </a:r>
            <a:r>
              <a:rPr lang="en-US" altLang="zh-CN" sz="1200" b="0" i="0" kern="1200" dirty="0" err="1" smtClean="0">
                <a:solidFill>
                  <a:schemeClr val="tx1"/>
                </a:solidFill>
                <a:effectLst/>
                <a:latin typeface="+mn-lt"/>
                <a:ea typeface="+mn-ea"/>
                <a:cs typeface="+mn-cs"/>
              </a:rPr>
              <a:t>ssp</a:t>
            </a:r>
            <a:r>
              <a:rPr lang="zh-CN" altLang="en-US" sz="1200" b="0" i="0" kern="1200" dirty="0" smtClean="0">
                <a:solidFill>
                  <a:schemeClr val="tx1"/>
                </a:solidFill>
                <a:effectLst/>
                <a:latin typeface="+mn-lt"/>
                <a:ea typeface="+mn-ea"/>
                <a:cs typeface="+mn-cs"/>
              </a:rPr>
              <a:t>，但中国基本没有真正意义的</a:t>
            </a:r>
            <a:r>
              <a:rPr lang="en-US" altLang="zh-CN" sz="1200" b="0" i="0" kern="1200" dirty="0" err="1" smtClean="0">
                <a:solidFill>
                  <a:schemeClr val="tx1"/>
                </a:solidFill>
                <a:effectLst/>
                <a:latin typeface="+mn-lt"/>
                <a:ea typeface="+mn-ea"/>
                <a:cs typeface="+mn-cs"/>
              </a:rPr>
              <a:t>ssp</a:t>
            </a:r>
            <a:r>
              <a:rPr lang="zh-CN" altLang="en-US" sz="1200" b="0" i="0" kern="1200" dirty="0" smtClean="0">
                <a:solidFill>
                  <a:schemeClr val="tx1"/>
                </a:solidFill>
                <a:effectLst/>
                <a:latin typeface="+mn-lt"/>
                <a:ea typeface="+mn-ea"/>
                <a:cs typeface="+mn-cs"/>
              </a:rPr>
              <a:t>，实际上是各大媒体绕过</a:t>
            </a:r>
            <a:r>
              <a:rPr lang="en-US" altLang="zh-CN" sz="1200" b="0" i="0" kern="1200" dirty="0" err="1" smtClean="0">
                <a:solidFill>
                  <a:schemeClr val="tx1"/>
                </a:solidFill>
                <a:effectLst/>
                <a:latin typeface="+mn-lt"/>
                <a:ea typeface="+mn-ea"/>
                <a:cs typeface="+mn-cs"/>
              </a:rPr>
              <a:t>ssp</a:t>
            </a:r>
            <a:r>
              <a:rPr lang="zh-CN" altLang="en-US" sz="1200" b="0" i="0" kern="1200" dirty="0" smtClean="0">
                <a:solidFill>
                  <a:schemeClr val="tx1"/>
                </a:solidFill>
                <a:effectLst/>
                <a:latin typeface="+mn-lt"/>
                <a:ea typeface="+mn-ea"/>
                <a:cs typeface="+mn-cs"/>
              </a:rPr>
              <a:t>直接跟</a:t>
            </a:r>
            <a:r>
              <a:rPr lang="en-US" altLang="zh-CN" sz="1200" b="0" i="0" kern="1200" dirty="0" err="1" smtClean="0">
                <a:solidFill>
                  <a:schemeClr val="tx1"/>
                </a:solidFill>
                <a:effectLst/>
                <a:latin typeface="+mn-lt"/>
                <a:ea typeface="+mn-ea"/>
                <a:cs typeface="+mn-cs"/>
              </a:rPr>
              <a:t>adx</a:t>
            </a:r>
            <a:r>
              <a:rPr lang="zh-CN" altLang="en-US" sz="1200" b="0" i="0" kern="1200" dirty="0" smtClean="0">
                <a:solidFill>
                  <a:schemeClr val="tx1"/>
                </a:solidFill>
                <a:effectLst/>
                <a:latin typeface="+mn-lt"/>
                <a:ea typeface="+mn-ea"/>
                <a:cs typeface="+mn-cs"/>
              </a:rPr>
              <a:t>打交道。</a:t>
            </a:r>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11</a:t>
            </a:fld>
            <a:endParaRPr kumimoji="1" lang="zh-CN" altLang="en-US"/>
          </a:p>
        </p:txBody>
      </p:sp>
    </p:spTree>
    <p:extLst>
      <p:ext uri="{BB962C8B-B14F-4D97-AF65-F5344CB8AC3E}">
        <p14:creationId xmlns:p14="http://schemas.microsoft.com/office/powerpoint/2010/main" val="49707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2A50DD-A76D-FA40-8769-48AFDCBF97CB}" type="slidenum">
              <a:rPr kumimoji="1" lang="zh-CN" altLang="en-US" smtClean="0"/>
              <a:t>12</a:t>
            </a:fld>
            <a:endParaRPr kumimoji="1" lang="zh-CN" altLang="en-US"/>
          </a:p>
        </p:txBody>
      </p:sp>
    </p:spTree>
    <p:extLst>
      <p:ext uri="{BB962C8B-B14F-4D97-AF65-F5344CB8AC3E}">
        <p14:creationId xmlns:p14="http://schemas.microsoft.com/office/powerpoint/2010/main" val="1786325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395288" y="483320"/>
            <a:ext cx="7056437" cy="576262"/>
          </a:xfrm>
        </p:spPr>
        <p:txBody>
          <a:bodyPr/>
          <a:lstStyle>
            <a:lvl1pPr marL="0" indent="0">
              <a:buNone/>
              <a:defRPr/>
            </a:lvl1pPr>
          </a:lstStyle>
          <a:p>
            <a:pPr lvl="0"/>
            <a:r>
              <a:rPr kumimoji="1" lang="zh-CN" altLang="en-US" dirty="0" smtClean="0"/>
              <a:t>大数据</a:t>
            </a:r>
            <a:r>
              <a:rPr kumimoji="1" lang="zh-CN" altLang="en-US" dirty="0" smtClean="0"/>
              <a:t>智能</a:t>
            </a:r>
            <a:endParaRPr kumimoji="1" lang="zh-CN" altLang="en-US" dirty="0" smtClean="0"/>
          </a:p>
        </p:txBody>
      </p:sp>
      <p:sp>
        <p:nvSpPr>
          <p:cNvPr id="2" name="文本框 1"/>
          <p:cNvSpPr txBox="1"/>
          <p:nvPr userDrawn="1"/>
        </p:nvSpPr>
        <p:spPr>
          <a:xfrm>
            <a:off x="395288" y="1203598"/>
            <a:ext cx="7056437" cy="3384376"/>
          </a:xfrm>
          <a:prstGeom prst="rect">
            <a:avLst/>
          </a:prstGeom>
          <a:noFill/>
        </p:spPr>
        <p:txBody>
          <a:bodyPr wrap="square" rtlCol="0">
            <a:spAutoFit/>
          </a:bodyPr>
          <a:lstStyle/>
          <a:p>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771550"/>
            <a:ext cx="1738536" cy="857250"/>
          </a:xfrm>
        </p:spPr>
        <p:txBody>
          <a:bodyPr/>
          <a:lstStyle>
            <a:lvl1pPr algn="l">
              <a:defRPr b="0"/>
            </a:lvl1pPr>
          </a:lstStyle>
          <a:p>
            <a:r>
              <a:rPr lang="zh-CN" altLang="en-US" dirty="0" smtClean="0"/>
              <a:t>标题</a:t>
            </a:r>
            <a:endParaRPr lang="zh-CN" altLang="en-US" dirty="0"/>
          </a:p>
        </p:txBody>
      </p:sp>
      <p:sp>
        <p:nvSpPr>
          <p:cNvPr id="6" name="标题 1"/>
          <p:cNvSpPr txBox="1"/>
          <p:nvPr userDrawn="1"/>
        </p:nvSpPr>
        <p:spPr>
          <a:xfrm>
            <a:off x="467544" y="1779662"/>
            <a:ext cx="1944216"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dirty="0" smtClean="0"/>
              <a:t>一级标题</a:t>
            </a:r>
            <a:r>
              <a:rPr lang="zh-CN" altLang="en-US" sz="3200" baseline="0" dirty="0" smtClean="0"/>
              <a:t>  </a:t>
            </a:r>
            <a:endParaRPr lang="zh-CN" altLang="en-US" sz="3200" dirty="0"/>
          </a:p>
        </p:txBody>
      </p:sp>
      <p:sp>
        <p:nvSpPr>
          <p:cNvPr id="7" name="标题 1"/>
          <p:cNvSpPr txBox="1"/>
          <p:nvPr userDrawn="1"/>
        </p:nvSpPr>
        <p:spPr>
          <a:xfrm>
            <a:off x="467544" y="2526382"/>
            <a:ext cx="1944216"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dirty="0" smtClean="0"/>
              <a:t>二级标题</a:t>
            </a:r>
            <a:r>
              <a:rPr lang="zh-CN" altLang="en-US" sz="2400" baseline="0" dirty="0" smtClean="0"/>
              <a:t>  </a:t>
            </a:r>
            <a:endParaRPr lang="zh-CN" altLang="en-US" sz="2400" dirty="0"/>
          </a:p>
        </p:txBody>
      </p:sp>
      <p:sp>
        <p:nvSpPr>
          <p:cNvPr id="8" name="标题 1"/>
          <p:cNvSpPr txBox="1"/>
          <p:nvPr userDrawn="1"/>
        </p:nvSpPr>
        <p:spPr>
          <a:xfrm>
            <a:off x="467544" y="3142084"/>
            <a:ext cx="1944216"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t>三级标题</a:t>
            </a:r>
            <a:r>
              <a:rPr lang="zh-CN" altLang="en-US" sz="1800" baseline="0" dirty="0" smtClean="0"/>
              <a:t>  </a:t>
            </a:r>
            <a:endParaRPr lang="zh-CN" altLang="en-US" sz="1800" dirty="0"/>
          </a:p>
        </p:txBody>
      </p:sp>
      <p:sp>
        <p:nvSpPr>
          <p:cNvPr id="9" name="标题 1"/>
          <p:cNvSpPr txBox="1"/>
          <p:nvPr userDrawn="1"/>
        </p:nvSpPr>
        <p:spPr>
          <a:xfrm>
            <a:off x="500038" y="3723878"/>
            <a:ext cx="1944216"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t>四 级标题</a:t>
            </a:r>
            <a:r>
              <a:rPr lang="zh-CN" altLang="en-US" sz="1400" baseline="0" dirty="0" smtClean="0"/>
              <a:t>  </a:t>
            </a:r>
            <a:endParaRPr lang="zh-CN" altLang="en-US" sz="1400" dirty="0"/>
          </a:p>
        </p:txBody>
      </p:sp>
      <p:sp>
        <p:nvSpPr>
          <p:cNvPr id="14" name="标题 1"/>
          <p:cNvSpPr txBox="1"/>
          <p:nvPr userDrawn="1"/>
        </p:nvSpPr>
        <p:spPr>
          <a:xfrm>
            <a:off x="508422" y="4299942"/>
            <a:ext cx="1944216" cy="36311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dirty="0" smtClean="0"/>
              <a:t>五 级标题</a:t>
            </a:r>
            <a:r>
              <a:rPr lang="zh-CN" altLang="en-US" sz="1100" baseline="0" dirty="0" smtClean="0"/>
              <a:t>  </a:t>
            </a:r>
            <a:endParaRPr lang="zh-CN" altLang="en-US" sz="1100" dirty="0"/>
          </a:p>
        </p:txBody>
      </p:sp>
      <p:sp>
        <p:nvSpPr>
          <p:cNvPr id="15" name="标题 1"/>
          <p:cNvSpPr txBox="1"/>
          <p:nvPr userDrawn="1"/>
        </p:nvSpPr>
        <p:spPr>
          <a:xfrm>
            <a:off x="3635896" y="1779662"/>
            <a:ext cx="1944216"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smtClean="0"/>
              <a:t>一级标题</a:t>
            </a:r>
            <a:r>
              <a:rPr lang="zh-CN" altLang="en-US" sz="3200" b="1" baseline="0" dirty="0" smtClean="0"/>
              <a:t>  </a:t>
            </a:r>
            <a:endParaRPr lang="zh-CN" altLang="en-US" sz="3200" b="1" dirty="0"/>
          </a:p>
        </p:txBody>
      </p:sp>
      <p:sp>
        <p:nvSpPr>
          <p:cNvPr id="16" name="标题 1"/>
          <p:cNvSpPr txBox="1"/>
          <p:nvPr userDrawn="1"/>
        </p:nvSpPr>
        <p:spPr>
          <a:xfrm>
            <a:off x="3635896" y="2526382"/>
            <a:ext cx="1944216"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t>二级标题</a:t>
            </a:r>
            <a:r>
              <a:rPr lang="zh-CN" altLang="en-US" sz="2400" b="1" baseline="0" dirty="0" smtClean="0"/>
              <a:t>  </a:t>
            </a:r>
            <a:endParaRPr lang="zh-CN" altLang="en-US" sz="2400" b="1" dirty="0"/>
          </a:p>
        </p:txBody>
      </p:sp>
      <p:sp>
        <p:nvSpPr>
          <p:cNvPr id="17" name="标题 1"/>
          <p:cNvSpPr txBox="1"/>
          <p:nvPr userDrawn="1"/>
        </p:nvSpPr>
        <p:spPr>
          <a:xfrm>
            <a:off x="3635896" y="3142084"/>
            <a:ext cx="1944216"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smtClean="0"/>
              <a:t>三级标题</a:t>
            </a:r>
            <a:r>
              <a:rPr lang="zh-CN" altLang="en-US" sz="1800" b="1" baseline="0" dirty="0" smtClean="0"/>
              <a:t>  </a:t>
            </a:r>
            <a:endParaRPr lang="zh-CN" altLang="en-US" sz="1800" b="1" dirty="0"/>
          </a:p>
        </p:txBody>
      </p:sp>
      <p:sp>
        <p:nvSpPr>
          <p:cNvPr id="18" name="标题 1"/>
          <p:cNvSpPr txBox="1"/>
          <p:nvPr userDrawn="1"/>
        </p:nvSpPr>
        <p:spPr>
          <a:xfrm>
            <a:off x="3668390" y="3723878"/>
            <a:ext cx="1944216"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b="1" dirty="0" smtClean="0"/>
              <a:t>四 级标题</a:t>
            </a:r>
            <a:r>
              <a:rPr lang="zh-CN" altLang="en-US" sz="1400" b="1" baseline="0" dirty="0" smtClean="0"/>
              <a:t>  </a:t>
            </a:r>
            <a:endParaRPr lang="zh-CN" altLang="en-US" sz="1400" b="1" dirty="0"/>
          </a:p>
        </p:txBody>
      </p:sp>
      <p:sp>
        <p:nvSpPr>
          <p:cNvPr id="19" name="标题 1"/>
          <p:cNvSpPr txBox="1"/>
          <p:nvPr userDrawn="1"/>
        </p:nvSpPr>
        <p:spPr>
          <a:xfrm>
            <a:off x="3676774" y="4299942"/>
            <a:ext cx="1944216" cy="36311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b="1" dirty="0" smtClean="0"/>
              <a:t>五 级标题</a:t>
            </a:r>
            <a:r>
              <a:rPr lang="zh-CN" altLang="en-US" sz="1100" b="1" baseline="0" dirty="0" smtClean="0"/>
              <a:t>  </a:t>
            </a:r>
            <a:endParaRPr lang="zh-CN" altLang="en-US" sz="1100" b="1" dirty="0"/>
          </a:p>
        </p:txBody>
      </p:sp>
      <p:sp>
        <p:nvSpPr>
          <p:cNvPr id="20" name="标题 1"/>
          <p:cNvSpPr txBox="1"/>
          <p:nvPr userDrawn="1"/>
        </p:nvSpPr>
        <p:spPr>
          <a:xfrm>
            <a:off x="3668390" y="771550"/>
            <a:ext cx="1738536"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chemeClr val="tx1"/>
                </a:solidFill>
                <a:latin typeface="+mj-lt"/>
                <a:ea typeface="+mj-ea"/>
                <a:cs typeface="+mj-cs"/>
              </a:defRPr>
            </a:lvl1pPr>
          </a:lstStyle>
          <a:p>
            <a:r>
              <a:rPr lang="zh-CN" altLang="en-US" dirty="0" smtClean="0"/>
              <a:t>标题</a:t>
            </a:r>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81A3ACC-83BC-41D1-9570-C4DE06774E5D}" type="datetimeFigureOut">
              <a:rPr lang="zh-CN" altLang="en-US" smtClean="0"/>
              <a:t>2018/9/20</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61CEBD6-0558-433E-A3D4-1B3C0C2B92A9}" type="slidenum">
              <a:rPr lang="zh-CN" altLang="en-US" smtClean="0"/>
              <a:t>‹#›</a:t>
            </a:fld>
            <a:endParaRPr lang="zh-CN" altLang="en-US"/>
          </a:p>
        </p:txBody>
      </p:sp>
      <p:pic>
        <p:nvPicPr>
          <p:cNvPr id="7" name="图片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3" y="0"/>
            <a:ext cx="9140954"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7664" y="1887091"/>
            <a:ext cx="6120680" cy="481330"/>
          </a:xfrm>
          <a:prstGeom prst="rect">
            <a:avLst/>
          </a:prstGeom>
          <a:noFill/>
        </p:spPr>
        <p:txBody>
          <a:bodyPr wrap="square" rtlCol="0">
            <a:spAutoFit/>
          </a:bodyPr>
          <a:lstStyle/>
          <a:p>
            <a:pPr algn="ctr"/>
            <a:r>
              <a:rPr kumimoji="1" lang="x-none" altLang="zh-CN" sz="2400" dirty="0" smtClean="0"/>
              <a:t>计算广告简述</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实时竞价 </a:t>
            </a:r>
            <a:r>
              <a:rPr kumimoji="1" lang="en-US" altLang="zh-CN" dirty="0" smtClean="0"/>
              <a:t>RTB(</a:t>
            </a:r>
            <a:r>
              <a:rPr lang="en-US" altLang="zh-CN" dirty="0"/>
              <a:t>Real Time </a:t>
            </a:r>
            <a:r>
              <a:rPr lang="en-US" altLang="zh-CN" dirty="0" smtClean="0"/>
              <a:t>Bidding</a:t>
            </a:r>
            <a:r>
              <a:rPr kumimoji="1" lang="en-US" altLang="zh-CN" dirty="0" smtClean="0"/>
              <a:t>)</a:t>
            </a:r>
            <a:endParaRPr kumimoji="1" lang="zh-CN" altLang="en-US" dirty="0"/>
          </a:p>
        </p:txBody>
      </p:sp>
      <p:pic>
        <p:nvPicPr>
          <p:cNvPr id="3" name="图片 2"/>
          <p:cNvPicPr>
            <a:picLocks noChangeAspect="1"/>
          </p:cNvPicPr>
          <p:nvPr/>
        </p:nvPicPr>
        <p:blipFill>
          <a:blip r:embed="rId2"/>
          <a:stretch>
            <a:fillRect/>
          </a:stretch>
        </p:blipFill>
        <p:spPr>
          <a:xfrm>
            <a:off x="539552" y="1001564"/>
            <a:ext cx="6762212" cy="4031052"/>
          </a:xfrm>
          <a:prstGeom prst="rect">
            <a:avLst/>
          </a:prstGeom>
        </p:spPr>
      </p:pic>
    </p:spTree>
    <p:extLst>
      <p:ext uri="{BB962C8B-B14F-4D97-AF65-F5344CB8AC3E}">
        <p14:creationId xmlns:p14="http://schemas.microsoft.com/office/powerpoint/2010/main" val="20228639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在线广告市场产品交互关系示意</a:t>
            </a:r>
            <a:endParaRPr kumimoji="1" lang="zh-CN" altLang="en-US" dirty="0"/>
          </a:p>
        </p:txBody>
      </p:sp>
      <p:pic>
        <p:nvPicPr>
          <p:cNvPr id="3" name="图片 2"/>
          <p:cNvPicPr>
            <a:picLocks noChangeAspect="1"/>
          </p:cNvPicPr>
          <p:nvPr/>
        </p:nvPicPr>
        <p:blipFill>
          <a:blip r:embed="rId3"/>
          <a:stretch>
            <a:fillRect/>
          </a:stretch>
        </p:blipFill>
        <p:spPr>
          <a:xfrm>
            <a:off x="1691680" y="1059582"/>
            <a:ext cx="5472782" cy="3696438"/>
          </a:xfrm>
          <a:prstGeom prst="rect">
            <a:avLst/>
          </a:prstGeom>
        </p:spPr>
      </p:pic>
    </p:spTree>
    <p:extLst>
      <p:ext uri="{BB962C8B-B14F-4D97-AF65-F5344CB8AC3E}">
        <p14:creationId xmlns:p14="http://schemas.microsoft.com/office/powerpoint/2010/main" val="4805670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01584" y="1059582"/>
            <a:ext cx="6748926" cy="4033615"/>
          </a:xfrm>
          <a:prstGeom prst="rect">
            <a:avLst/>
          </a:prstGeom>
        </p:spPr>
      </p:pic>
      <p:sp>
        <p:nvSpPr>
          <p:cNvPr id="2" name="文本占位符 1"/>
          <p:cNvSpPr>
            <a:spLocks noGrp="1"/>
          </p:cNvSpPr>
          <p:nvPr>
            <p:ph type="body" sz="quarter" idx="10"/>
          </p:nvPr>
        </p:nvSpPr>
        <p:spPr/>
        <p:txBody>
          <a:bodyPr/>
          <a:lstStyle/>
          <a:p>
            <a:r>
              <a:rPr kumimoji="1" lang="zh-CN" altLang="en-US" dirty="0" smtClean="0"/>
              <a:t>商业产品关系</a:t>
            </a:r>
            <a:endParaRPr kumimoji="1" lang="zh-CN" altLang="en-US" dirty="0"/>
          </a:p>
        </p:txBody>
      </p:sp>
    </p:spTree>
    <p:extLst>
      <p:ext uri="{BB962C8B-B14F-4D97-AF65-F5344CB8AC3E}">
        <p14:creationId xmlns:p14="http://schemas.microsoft.com/office/powerpoint/2010/main" val="9675156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195" y="-91440"/>
            <a:ext cx="7026910" cy="523303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互联网广告增长迅猛</a:t>
            </a:r>
            <a:endParaRPr kumimoji="1" lang="zh-CN" altLang="en-US" dirty="0"/>
          </a:p>
        </p:txBody>
      </p:sp>
      <p:pic>
        <p:nvPicPr>
          <p:cNvPr id="3" name="图片 2"/>
          <p:cNvPicPr>
            <a:picLocks noChangeAspect="1"/>
          </p:cNvPicPr>
          <p:nvPr/>
        </p:nvPicPr>
        <p:blipFill>
          <a:blip r:embed="rId2"/>
          <a:stretch>
            <a:fillRect/>
          </a:stretch>
        </p:blipFill>
        <p:spPr>
          <a:xfrm>
            <a:off x="4499992" y="799161"/>
            <a:ext cx="4217635" cy="3990127"/>
          </a:xfrm>
          <a:prstGeom prst="rect">
            <a:avLst/>
          </a:prstGeom>
        </p:spPr>
      </p:pic>
      <p:pic>
        <p:nvPicPr>
          <p:cNvPr id="4" name="图片 3"/>
          <p:cNvPicPr>
            <a:picLocks noChangeAspect="1"/>
          </p:cNvPicPr>
          <p:nvPr/>
        </p:nvPicPr>
        <p:blipFill>
          <a:blip r:embed="rId3"/>
          <a:stretch>
            <a:fillRect/>
          </a:stretch>
        </p:blipFill>
        <p:spPr>
          <a:xfrm>
            <a:off x="179512" y="1131590"/>
            <a:ext cx="7277216" cy="3657698"/>
          </a:xfrm>
          <a:prstGeom prst="rect">
            <a:avLst/>
          </a:prstGeom>
        </p:spPr>
      </p:pic>
    </p:spTree>
    <p:extLst>
      <p:ext uri="{BB962C8B-B14F-4D97-AF65-F5344CB8AC3E}">
        <p14:creationId xmlns:p14="http://schemas.microsoft.com/office/powerpoint/2010/main" val="20353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kumimoji="1" lang="zh-CN" altLang="en-US"/>
          </a:p>
        </p:txBody>
      </p:sp>
      <p:pic>
        <p:nvPicPr>
          <p:cNvPr id="3" name="图片 2"/>
          <p:cNvPicPr>
            <a:picLocks noChangeAspect="1"/>
          </p:cNvPicPr>
          <p:nvPr/>
        </p:nvPicPr>
        <p:blipFill>
          <a:blip r:embed="rId2"/>
          <a:stretch>
            <a:fillRect/>
          </a:stretch>
        </p:blipFill>
        <p:spPr>
          <a:xfrm>
            <a:off x="-108520" y="0"/>
            <a:ext cx="6860218" cy="5143500"/>
          </a:xfrm>
          <a:prstGeom prst="rect">
            <a:avLst/>
          </a:prstGeom>
        </p:spPr>
      </p:pic>
    </p:spTree>
    <p:extLst>
      <p:ext uri="{BB962C8B-B14F-4D97-AF65-F5344CB8AC3E}">
        <p14:creationId xmlns:p14="http://schemas.microsoft.com/office/powerpoint/2010/main" val="1057481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6860218" cy="5143500"/>
          </a:xfrm>
          <a:prstGeom prst="rect">
            <a:avLst/>
          </a:prstGeom>
        </p:spPr>
      </p:pic>
    </p:spTree>
    <p:extLst>
      <p:ext uri="{BB962C8B-B14F-4D97-AF65-F5344CB8AC3E}">
        <p14:creationId xmlns:p14="http://schemas.microsoft.com/office/powerpoint/2010/main" val="1147854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6844709" cy="5143500"/>
          </a:xfrm>
          <a:prstGeom prst="rect">
            <a:avLst/>
          </a:prstGeom>
        </p:spPr>
      </p:pic>
    </p:spTree>
    <p:extLst>
      <p:ext uri="{BB962C8B-B14F-4D97-AF65-F5344CB8AC3E}">
        <p14:creationId xmlns:p14="http://schemas.microsoft.com/office/powerpoint/2010/main" val="1351996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8348" y="20538"/>
            <a:ext cx="6837908" cy="5143500"/>
          </a:xfrm>
          <a:prstGeom prst="rect">
            <a:avLst/>
          </a:prstGeom>
        </p:spPr>
      </p:pic>
    </p:spTree>
    <p:extLst>
      <p:ext uri="{BB962C8B-B14F-4D97-AF65-F5344CB8AC3E}">
        <p14:creationId xmlns:p14="http://schemas.microsoft.com/office/powerpoint/2010/main" val="1173474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关键问题</a:t>
            </a:r>
            <a:endParaRPr kumimoji="1" lang="zh-CN" altLang="en-US" dirty="0"/>
          </a:p>
        </p:txBody>
      </p:sp>
      <p:sp>
        <p:nvSpPr>
          <p:cNvPr id="3" name="文本框 2"/>
          <p:cNvSpPr txBox="1"/>
          <p:nvPr/>
        </p:nvSpPr>
        <p:spPr>
          <a:xfrm>
            <a:off x="611560" y="1347614"/>
            <a:ext cx="8424936" cy="923330"/>
          </a:xfrm>
          <a:prstGeom prst="rect">
            <a:avLst/>
          </a:prstGeom>
          <a:noFill/>
        </p:spPr>
        <p:txBody>
          <a:bodyPr wrap="square" rtlCol="0">
            <a:spAutoFit/>
          </a:bodyPr>
          <a:lstStyle/>
          <a:p>
            <a:r>
              <a:rPr kumimoji="1" lang="en-US" altLang="zh-CN" dirty="0" smtClean="0"/>
              <a:t>Find</a:t>
            </a:r>
            <a:r>
              <a:rPr kumimoji="1" lang="zh-CN" altLang="en-US" dirty="0" smtClean="0"/>
              <a:t> </a:t>
            </a:r>
            <a:r>
              <a:rPr kumimoji="1" lang="en-US" altLang="zh-CN" dirty="0" smtClean="0"/>
              <a:t>the</a:t>
            </a:r>
            <a:r>
              <a:rPr kumimoji="1" lang="zh-CN" altLang="en-US" dirty="0" smtClean="0"/>
              <a:t> </a:t>
            </a:r>
            <a:r>
              <a:rPr kumimoji="1" lang="en-US" altLang="zh-CN" dirty="0" smtClean="0"/>
              <a:t>best</a:t>
            </a:r>
            <a:r>
              <a:rPr kumimoji="1" lang="zh-CN" altLang="en-US" dirty="0" smtClean="0"/>
              <a:t> </a:t>
            </a:r>
            <a:r>
              <a:rPr kumimoji="1" lang="en-US" altLang="zh-CN" dirty="0" smtClean="0"/>
              <a:t>match</a:t>
            </a:r>
            <a:r>
              <a:rPr kumimoji="1" lang="zh-CN" altLang="en-US" dirty="0" smtClean="0"/>
              <a:t> </a:t>
            </a:r>
            <a:r>
              <a:rPr kumimoji="1" lang="en-US" altLang="zh-CN" dirty="0" smtClean="0"/>
              <a:t>between</a:t>
            </a:r>
            <a:r>
              <a:rPr kumimoji="1" lang="zh-CN" altLang="en-US" dirty="0" smtClean="0"/>
              <a:t> </a:t>
            </a:r>
            <a:r>
              <a:rPr kumimoji="1" lang="en-US" altLang="zh-CN" dirty="0" smtClean="0">
                <a:solidFill>
                  <a:srgbClr val="FF0000"/>
                </a:solidFill>
              </a:rPr>
              <a:t>a</a:t>
            </a:r>
            <a:r>
              <a:rPr kumimoji="1" lang="zh-CN" altLang="en-US" dirty="0" smtClean="0">
                <a:solidFill>
                  <a:srgbClr val="FF0000"/>
                </a:solidFill>
              </a:rPr>
              <a:t> </a:t>
            </a:r>
            <a:r>
              <a:rPr kumimoji="1" lang="en-US" altLang="zh-CN" dirty="0" smtClean="0">
                <a:solidFill>
                  <a:srgbClr val="FF0000"/>
                </a:solidFill>
              </a:rPr>
              <a:t>given</a:t>
            </a:r>
            <a:r>
              <a:rPr kumimoji="1" lang="zh-CN" altLang="en-US" dirty="0" smtClean="0">
                <a:solidFill>
                  <a:srgbClr val="FF0000"/>
                </a:solidFill>
              </a:rPr>
              <a:t> </a:t>
            </a:r>
            <a:r>
              <a:rPr kumimoji="1" lang="en-US" altLang="zh-CN" dirty="0" smtClean="0">
                <a:solidFill>
                  <a:srgbClr val="FF0000"/>
                </a:solidFill>
              </a:rPr>
              <a:t>user</a:t>
            </a:r>
            <a:r>
              <a:rPr kumimoji="1" lang="zh-CN" altLang="en-US" dirty="0" smtClean="0">
                <a:solidFill>
                  <a:srgbClr val="FF0000"/>
                </a:solidFill>
              </a:rPr>
              <a:t> </a:t>
            </a:r>
            <a:r>
              <a:rPr kumimoji="1" lang="en-US" altLang="zh-CN" dirty="0" smtClean="0"/>
              <a:t>and</a:t>
            </a:r>
            <a:r>
              <a:rPr kumimoji="1" lang="zh-CN" altLang="en-US" dirty="0" smtClean="0"/>
              <a:t> </a:t>
            </a:r>
            <a:r>
              <a:rPr kumimoji="1" lang="en-US" altLang="zh-CN" dirty="0" smtClean="0">
                <a:solidFill>
                  <a:srgbClr val="FF0000"/>
                </a:solidFill>
              </a:rPr>
              <a:t>a</a:t>
            </a:r>
            <a:r>
              <a:rPr kumimoji="1" lang="zh-CN" altLang="en-US" dirty="0" smtClean="0">
                <a:solidFill>
                  <a:srgbClr val="FF0000"/>
                </a:solidFill>
              </a:rPr>
              <a:t> </a:t>
            </a:r>
            <a:r>
              <a:rPr kumimoji="1" lang="en-US" altLang="zh-CN" dirty="0" smtClean="0">
                <a:solidFill>
                  <a:srgbClr val="FF0000"/>
                </a:solidFill>
              </a:rPr>
              <a:t>given</a:t>
            </a:r>
            <a:r>
              <a:rPr kumimoji="1" lang="zh-CN" altLang="en-US" dirty="0" smtClean="0">
                <a:solidFill>
                  <a:srgbClr val="FF0000"/>
                </a:solidFill>
              </a:rPr>
              <a:t> </a:t>
            </a:r>
            <a:r>
              <a:rPr kumimoji="1" lang="en-US" altLang="zh-CN" dirty="0" smtClean="0">
                <a:solidFill>
                  <a:srgbClr val="FF0000"/>
                </a:solidFill>
              </a:rPr>
              <a:t>context</a:t>
            </a:r>
            <a:r>
              <a:rPr kumimoji="1" lang="zh-CN" altLang="en-US" dirty="0" smtClean="0">
                <a:solidFill>
                  <a:srgbClr val="FF0000"/>
                </a:solidFill>
              </a:rPr>
              <a:t> </a:t>
            </a:r>
            <a:r>
              <a:rPr kumimoji="1" lang="en-US" altLang="zh-CN" dirty="0" smtClean="0"/>
              <a:t>and</a:t>
            </a:r>
            <a:r>
              <a:rPr kumimoji="1" lang="zh-CN" altLang="en-US" dirty="0" smtClean="0"/>
              <a:t> </a:t>
            </a:r>
            <a:r>
              <a:rPr kumimoji="1" lang="en-US" altLang="zh-CN" dirty="0" smtClean="0">
                <a:solidFill>
                  <a:srgbClr val="FF0000"/>
                </a:solidFill>
              </a:rPr>
              <a:t>a</a:t>
            </a:r>
            <a:r>
              <a:rPr kumimoji="1" lang="zh-CN" altLang="en-US" dirty="0" smtClean="0">
                <a:solidFill>
                  <a:srgbClr val="FF0000"/>
                </a:solidFill>
              </a:rPr>
              <a:t> </a:t>
            </a:r>
            <a:r>
              <a:rPr kumimoji="1" lang="en-US" altLang="zh-CN" dirty="0" smtClean="0">
                <a:solidFill>
                  <a:srgbClr val="FF0000"/>
                </a:solidFill>
              </a:rPr>
              <a:t>suitable</a:t>
            </a:r>
            <a:r>
              <a:rPr kumimoji="1" lang="zh-CN" altLang="en-US" dirty="0" smtClean="0">
                <a:solidFill>
                  <a:srgbClr val="FF0000"/>
                </a:solidFill>
              </a:rPr>
              <a:t> </a:t>
            </a:r>
            <a:r>
              <a:rPr kumimoji="1" lang="en-US" altLang="zh-CN" dirty="0" smtClean="0">
                <a:solidFill>
                  <a:srgbClr val="FF0000"/>
                </a:solidFill>
              </a:rPr>
              <a:t>advertisement</a:t>
            </a:r>
            <a:r>
              <a:rPr kumimoji="1" lang="en-US" altLang="zh-CN" dirty="0" smtClean="0"/>
              <a:t>.</a:t>
            </a:r>
            <a:endParaRPr kumimoji="1" lang="zh-CN" altLang="en-US" dirty="0" smtClean="0"/>
          </a:p>
          <a:p>
            <a:r>
              <a:rPr kumimoji="1" lang="zh-CN" altLang="en-US" dirty="0"/>
              <a:t>	</a:t>
            </a:r>
            <a:r>
              <a:rPr kumimoji="1" lang="zh-CN" altLang="en-US" dirty="0" smtClean="0"/>
              <a:t>				</a:t>
            </a:r>
            <a:r>
              <a:rPr kumimoji="1" lang="en-US" altLang="zh-CN" dirty="0" smtClean="0"/>
              <a:t>——</a:t>
            </a:r>
            <a:r>
              <a:rPr kumimoji="1" lang="zh-CN" altLang="en-US" dirty="0" smtClean="0"/>
              <a:t> </a:t>
            </a:r>
            <a:r>
              <a:rPr kumimoji="1" lang="en-US" altLang="zh-CN" dirty="0" smtClean="0"/>
              <a:t>Andrei</a:t>
            </a:r>
            <a:r>
              <a:rPr kumimoji="1" lang="zh-CN" altLang="en-US" dirty="0" smtClean="0"/>
              <a:t> </a:t>
            </a:r>
            <a:r>
              <a:rPr kumimoji="1" lang="en-US" altLang="zh-CN" dirty="0" err="1" smtClean="0"/>
              <a:t>Broder</a:t>
            </a:r>
            <a:endParaRPr kumimoji="1" lang="zh-CN" altLang="en-US" dirty="0" smtClean="0"/>
          </a:p>
        </p:txBody>
      </p:sp>
      <p:sp>
        <p:nvSpPr>
          <p:cNvPr id="4" name="文本框 3"/>
          <p:cNvSpPr txBox="1"/>
          <p:nvPr/>
        </p:nvSpPr>
        <p:spPr>
          <a:xfrm>
            <a:off x="611560" y="2787774"/>
            <a:ext cx="8424936" cy="923330"/>
          </a:xfrm>
          <a:prstGeom prst="rect">
            <a:avLst/>
          </a:prstGeom>
          <a:noFill/>
        </p:spPr>
        <p:txBody>
          <a:bodyPr wrap="square" rtlCol="0">
            <a:spAutoFit/>
          </a:bodyPr>
          <a:lstStyle/>
          <a:p>
            <a:r>
              <a:rPr kumimoji="1" lang="zh-CN" altLang="en-US" dirty="0" smtClean="0"/>
              <a:t>计算广告的核心问题，是为一系列用户与环境的组合找到最合适的广告投放策略以优化整体广告活动的利润。</a:t>
            </a:r>
            <a:endParaRPr kumimoji="1" lang="zh-CN" altLang="en-US" dirty="0"/>
          </a:p>
          <a:p>
            <a:r>
              <a:rPr kumimoji="1" lang="zh-CN" altLang="en-US" dirty="0"/>
              <a:t>	</a:t>
            </a:r>
            <a:r>
              <a:rPr kumimoji="1" lang="zh-CN" altLang="en-US" dirty="0" smtClean="0"/>
              <a:t>				</a:t>
            </a:r>
          </a:p>
        </p:txBody>
      </p:sp>
    </p:spTree>
    <p:extLst>
      <p:ext uri="{BB962C8B-B14F-4D97-AF65-F5344CB8AC3E}">
        <p14:creationId xmlns:p14="http://schemas.microsoft.com/office/powerpoint/2010/main" val="2047746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概要内容</a:t>
            </a:r>
          </a:p>
        </p:txBody>
      </p:sp>
      <p:sp>
        <p:nvSpPr>
          <p:cNvPr id="11" name="文本框 5"/>
          <p:cNvSpPr txBox="1"/>
          <p:nvPr/>
        </p:nvSpPr>
        <p:spPr>
          <a:xfrm>
            <a:off x="1115616" y="1203598"/>
            <a:ext cx="6624736" cy="3662541"/>
          </a:xfrm>
          <a:prstGeom prst="rect">
            <a:avLst/>
          </a:prstGeom>
          <a:noFill/>
        </p:spPr>
        <p:txBody>
          <a:bodyPr wrap="square" rtlCol="0">
            <a:spAutoFit/>
          </a:bodyPr>
          <a:lstStyle/>
          <a:p>
            <a:pPr marL="395605" indent="-395605" defTabSz="519430">
              <a:spcBef>
                <a:spcPts val="800"/>
              </a:spcBef>
              <a:buFont typeface="Arial" panose="02080604020202020204" charset="0"/>
              <a:buChar char="•"/>
              <a:defRPr sz="2850"/>
            </a:pPr>
            <a:r>
              <a:rPr lang="x-none" altLang="zh-CN" sz="2000" dirty="0"/>
              <a:t>概述</a:t>
            </a:r>
          </a:p>
          <a:p>
            <a:pPr marL="791210" lvl="1" indent="-395605" defTabSz="519430">
              <a:spcBef>
                <a:spcPts val="800"/>
              </a:spcBef>
              <a:buFont typeface="Arial" panose="02080604020202020204" charset="0"/>
              <a:buChar char="•"/>
              <a:defRPr sz="2850"/>
            </a:pPr>
            <a:r>
              <a:rPr lang="zh-CN" altLang="en-US" sz="1600" dirty="0" smtClean="0"/>
              <a:t>基本概念</a:t>
            </a:r>
            <a:endParaRPr lang="x-none" altLang="zh-CN" sz="1600" dirty="0"/>
          </a:p>
          <a:p>
            <a:pPr marL="791210" lvl="1" indent="-395605" defTabSz="519430">
              <a:spcBef>
                <a:spcPts val="800"/>
              </a:spcBef>
              <a:buFont typeface="Arial" panose="02080604020202020204" charset="0"/>
              <a:buChar char="•"/>
              <a:defRPr sz="2850"/>
            </a:pPr>
            <a:r>
              <a:rPr lang="x-none" altLang="zh-CN" sz="1600" dirty="0" smtClean="0"/>
              <a:t>组成部分</a:t>
            </a:r>
            <a:endParaRPr lang="zh-CN" altLang="en-US" sz="1600" dirty="0" smtClean="0"/>
          </a:p>
          <a:p>
            <a:pPr marL="791210" lvl="1" indent="-395605" defTabSz="519430">
              <a:spcBef>
                <a:spcPts val="800"/>
              </a:spcBef>
              <a:buFont typeface="Arial" panose="02080604020202020204" charset="0"/>
              <a:buChar char="•"/>
              <a:defRPr sz="2850"/>
            </a:pPr>
            <a:r>
              <a:rPr lang="zh-CN" altLang="en-US" sz="1600" dirty="0" smtClean="0"/>
              <a:t>发展</a:t>
            </a:r>
          </a:p>
          <a:p>
            <a:pPr marL="395605" indent="-395605" defTabSz="519430">
              <a:spcBef>
                <a:spcPts val="800"/>
              </a:spcBef>
              <a:buFont typeface="Arial" panose="02080604020202020204" charset="0"/>
              <a:buChar char="•"/>
              <a:defRPr sz="2850"/>
            </a:pPr>
            <a:r>
              <a:rPr lang="x-none" altLang="en-US" sz="2000" dirty="0"/>
              <a:t>关键问题</a:t>
            </a:r>
            <a:endParaRPr lang="x-none" altLang="zh-CN" sz="2000" dirty="0"/>
          </a:p>
          <a:p>
            <a:pPr marL="395605" indent="-395605" defTabSz="519430">
              <a:spcBef>
                <a:spcPts val="800"/>
              </a:spcBef>
              <a:buFont typeface="Arial" panose="02080604020202020204" charset="0"/>
              <a:buChar char="•"/>
              <a:defRPr sz="2850"/>
            </a:pPr>
            <a:r>
              <a:rPr lang="x-none" altLang="en-US" sz="2000" dirty="0" smtClean="0"/>
              <a:t>关键技术</a:t>
            </a:r>
            <a:endParaRPr lang="zh-CN" altLang="en-US" sz="2000" dirty="0" smtClean="0"/>
          </a:p>
          <a:p>
            <a:pPr marL="852805" lvl="1" indent="-395605" defTabSz="519430">
              <a:spcBef>
                <a:spcPts val="800"/>
              </a:spcBef>
              <a:buFont typeface="Arial" panose="02080604020202020204" charset="0"/>
              <a:buChar char="•"/>
              <a:defRPr sz="2850"/>
            </a:pPr>
            <a:r>
              <a:rPr lang="zh-CN" altLang="en-US" sz="1600" dirty="0" smtClean="0"/>
              <a:t>受众定向</a:t>
            </a:r>
            <a:endParaRPr lang="x-none" altLang="en-US" sz="1600" dirty="0" smtClean="0"/>
          </a:p>
          <a:p>
            <a:pPr marL="852805" lvl="1" indent="-395605" defTabSz="519430">
              <a:spcBef>
                <a:spcPts val="800"/>
              </a:spcBef>
              <a:buFont typeface="Arial" panose="02080604020202020204" charset="0"/>
              <a:buChar char="•"/>
              <a:defRPr sz="2850"/>
            </a:pPr>
            <a:r>
              <a:rPr lang="en-US" altLang="zh-CN" sz="1600" dirty="0" smtClean="0"/>
              <a:t>CTR</a:t>
            </a:r>
            <a:r>
              <a:rPr lang="zh-CN" altLang="en-US" sz="1600" dirty="0" smtClean="0"/>
              <a:t>（点击率预估</a:t>
            </a:r>
            <a:r>
              <a:rPr lang="zh-CN" altLang="en-US" sz="1600" dirty="0"/>
              <a:t>）</a:t>
            </a:r>
            <a:endParaRPr lang="en-US" altLang="zh-CN" sz="1600" dirty="0" smtClean="0"/>
          </a:p>
          <a:p>
            <a:pPr marL="852805" lvl="1" indent="-395605" defTabSz="519430">
              <a:spcBef>
                <a:spcPts val="800"/>
              </a:spcBef>
              <a:buFont typeface="Arial" panose="02080604020202020204" charset="0"/>
              <a:buChar char="•"/>
              <a:defRPr sz="2850"/>
            </a:pPr>
            <a:r>
              <a:rPr lang="en-US" altLang="zh-CN" sz="1600" dirty="0" smtClean="0"/>
              <a:t>CVR</a:t>
            </a:r>
            <a:r>
              <a:rPr lang="zh-CN" altLang="en-US" sz="1600" dirty="0" smtClean="0"/>
              <a:t>（转化率预估）</a:t>
            </a:r>
          </a:p>
          <a:p>
            <a:pPr marL="852805" lvl="1" indent="-395605" defTabSz="519430">
              <a:spcBef>
                <a:spcPts val="800"/>
              </a:spcBef>
              <a:buFont typeface="Arial" panose="02080604020202020204" charset="0"/>
              <a:buChar char="•"/>
              <a:defRPr sz="2850"/>
            </a:pPr>
            <a:r>
              <a:rPr lang="en-US" altLang="zh-CN" sz="1600" dirty="0" smtClean="0"/>
              <a:t>RBT</a:t>
            </a:r>
            <a:r>
              <a:rPr lang="zh-CN" altLang="en-US" sz="1600" dirty="0" smtClean="0"/>
              <a:t>（实时竞价</a:t>
            </a:r>
            <a:r>
              <a:rPr lang="zh-CN" altLang="en-US" sz="1600" dirty="0" smtClean="0"/>
              <a:t>）</a:t>
            </a:r>
            <a:endParaRPr lang="zh-CN" altLang="en-US" sz="16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核心目标</a:t>
            </a:r>
            <a:endParaRPr kumimoji="1" lang="zh-CN" altLang="en-US" dirty="0"/>
          </a:p>
        </p:txBody>
      </p:sp>
      <p:pic>
        <p:nvPicPr>
          <p:cNvPr id="3" name="图片 2"/>
          <p:cNvPicPr>
            <a:picLocks noChangeAspect="1"/>
          </p:cNvPicPr>
          <p:nvPr/>
        </p:nvPicPr>
        <p:blipFill>
          <a:blip r:embed="rId2"/>
          <a:stretch>
            <a:fillRect/>
          </a:stretch>
        </p:blipFill>
        <p:spPr>
          <a:xfrm>
            <a:off x="611560" y="987575"/>
            <a:ext cx="6004094" cy="3744416"/>
          </a:xfrm>
          <a:prstGeom prst="rect">
            <a:avLst/>
          </a:prstGeom>
        </p:spPr>
      </p:pic>
    </p:spTree>
    <p:extLst>
      <p:ext uri="{BB962C8B-B14F-4D97-AF65-F5344CB8AC3E}">
        <p14:creationId xmlns:p14="http://schemas.microsoft.com/office/powerpoint/2010/main" val="4034334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结算方式</a:t>
            </a:r>
            <a:endParaRPr kumimoji="1" lang="zh-CN" altLang="en-US" dirty="0"/>
          </a:p>
        </p:txBody>
      </p:sp>
      <p:pic>
        <p:nvPicPr>
          <p:cNvPr id="5" name="图片 4"/>
          <p:cNvPicPr>
            <a:picLocks noChangeAspect="1"/>
          </p:cNvPicPr>
          <p:nvPr/>
        </p:nvPicPr>
        <p:blipFill>
          <a:blip r:embed="rId3"/>
          <a:stretch>
            <a:fillRect/>
          </a:stretch>
        </p:blipFill>
        <p:spPr>
          <a:xfrm>
            <a:off x="611559" y="1168271"/>
            <a:ext cx="6408713" cy="3796608"/>
          </a:xfrm>
          <a:prstGeom prst="rect">
            <a:avLst/>
          </a:prstGeom>
        </p:spPr>
      </p:pic>
    </p:spTree>
    <p:extLst>
      <p:ext uri="{BB962C8B-B14F-4D97-AF65-F5344CB8AC3E}">
        <p14:creationId xmlns:p14="http://schemas.microsoft.com/office/powerpoint/2010/main" val="4450344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结算方式比较</a:t>
            </a:r>
            <a:endParaRPr kumimoji="1"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049028211"/>
              </p:ext>
            </p:extLst>
          </p:nvPr>
        </p:nvGraphicFramePr>
        <p:xfrm>
          <a:off x="364872" y="1059582"/>
          <a:ext cx="8496944" cy="3888432"/>
        </p:xfrm>
        <a:graphic>
          <a:graphicData uri="http://schemas.openxmlformats.org/drawingml/2006/table">
            <a:tbl>
              <a:tblPr firstRow="1" bandRow="1">
                <a:tableStyleId>{5C22544A-7EE6-4342-B048-85BDC9FD1C3A}</a:tableStyleId>
              </a:tblPr>
              <a:tblGrid>
                <a:gridCol w="2218955"/>
                <a:gridCol w="739652"/>
                <a:gridCol w="1257408"/>
                <a:gridCol w="2440851"/>
                <a:gridCol w="1840078"/>
              </a:tblGrid>
              <a:tr h="655192">
                <a:tc>
                  <a:txBody>
                    <a:bodyPr/>
                    <a:lstStyle/>
                    <a:p>
                      <a:pPr algn="ctr"/>
                      <a:r>
                        <a:rPr lang="zh-CN" altLang="en-US" sz="1200" dirty="0" smtClean="0"/>
                        <a:t>结算方式</a:t>
                      </a:r>
                      <a:endParaRPr lang="zh-CN" altLang="en-US" sz="1200" dirty="0"/>
                    </a:p>
                  </a:txBody>
                  <a:tcPr anchor="ctr"/>
                </a:tc>
                <a:tc>
                  <a:txBody>
                    <a:bodyPr/>
                    <a:lstStyle/>
                    <a:p>
                      <a:pPr algn="ctr"/>
                      <a:r>
                        <a:rPr lang="zh-CN" altLang="en-US" sz="1200" dirty="0" smtClean="0"/>
                        <a:t>点击率估计</a:t>
                      </a:r>
                      <a:endParaRPr lang="zh-CN" altLang="en-US" sz="1200" dirty="0"/>
                    </a:p>
                  </a:txBody>
                  <a:tcPr anchor="ctr"/>
                </a:tc>
                <a:tc>
                  <a:txBody>
                    <a:bodyPr/>
                    <a:lstStyle/>
                    <a:p>
                      <a:pPr algn="ctr"/>
                      <a:r>
                        <a:rPr lang="zh-CN" altLang="en-US" sz="1200" dirty="0" smtClean="0"/>
                        <a:t>点击价值估计</a:t>
                      </a:r>
                      <a:endParaRPr lang="zh-CN" altLang="en-US" sz="1200" dirty="0"/>
                    </a:p>
                  </a:txBody>
                  <a:tcPr anchor="ctr"/>
                </a:tc>
                <a:tc>
                  <a:txBody>
                    <a:bodyPr/>
                    <a:lstStyle/>
                    <a:p>
                      <a:pPr algn="ctr"/>
                      <a:r>
                        <a:rPr lang="zh-CN" altLang="en-US" sz="1200" dirty="0" smtClean="0"/>
                        <a:t>优缺点</a:t>
                      </a:r>
                      <a:endParaRPr lang="zh-CN" altLang="en-US" sz="1200" dirty="0"/>
                    </a:p>
                  </a:txBody>
                  <a:tcPr anchor="ctr"/>
                </a:tc>
                <a:tc>
                  <a:txBody>
                    <a:bodyPr/>
                    <a:lstStyle/>
                    <a:p>
                      <a:pPr algn="ctr"/>
                      <a:r>
                        <a:rPr lang="zh-CN" altLang="en-US" sz="1200" dirty="0" smtClean="0"/>
                        <a:t>使用场景</a:t>
                      </a:r>
                      <a:endParaRPr lang="zh-CN" altLang="en-US" sz="1200" dirty="0"/>
                    </a:p>
                  </a:txBody>
                  <a:tcPr anchor="ctr"/>
                </a:tc>
              </a:tr>
              <a:tr h="784619">
                <a:tc>
                  <a:txBody>
                    <a:bodyPr/>
                    <a:lstStyle/>
                    <a:p>
                      <a:pPr algn="ctr"/>
                      <a:r>
                        <a:rPr lang="en-US" altLang="zh-CN" sz="1200" dirty="0" smtClean="0"/>
                        <a:t>CPT</a:t>
                      </a:r>
                      <a:r>
                        <a:rPr lang="zh-CN" altLang="en-US" sz="1200" dirty="0" smtClean="0"/>
                        <a:t> </a:t>
                      </a:r>
                      <a:r>
                        <a:rPr lang="en-US" altLang="zh-CN" sz="1200" dirty="0" smtClean="0"/>
                        <a:t>(cost per time) </a:t>
                      </a:r>
                      <a:endParaRPr lang="zh-CN" altLang="en-US" sz="1200" dirty="0" smtClean="0"/>
                    </a:p>
                    <a:p>
                      <a:pPr algn="ctr"/>
                      <a:r>
                        <a:rPr lang="zh-CN" altLang="en-US" sz="1200" dirty="0" smtClean="0"/>
                        <a:t>按时间结算</a:t>
                      </a:r>
                      <a:endParaRPr lang="zh-CN" altLang="en-US" sz="1200" dirty="0"/>
                    </a:p>
                  </a:txBody>
                  <a:tcPr anchor="ctr"/>
                </a:tc>
                <a:tc gridSpan="2">
                  <a:txBody>
                    <a:bodyPr/>
                    <a:lstStyle/>
                    <a:p>
                      <a:pPr algn="ctr"/>
                      <a:r>
                        <a:rPr lang="zh-CN" altLang="en-US" sz="1200" dirty="0" smtClean="0"/>
                        <a:t>需求方（广告主）</a:t>
                      </a:r>
                      <a:endParaRPr lang="zh-CN" altLang="en-US" sz="1200" dirty="0"/>
                    </a:p>
                  </a:txBody>
                  <a:tcPr anchor="ctr"/>
                </a:tc>
                <a:tc hMerge="1">
                  <a:txBody>
                    <a:bodyPr/>
                    <a:lstStyle/>
                    <a:p>
                      <a:endParaRPr lang="zh-CN" altLang="en-US"/>
                    </a:p>
                  </a:txBody>
                  <a:tcPr/>
                </a:tc>
                <a:tc>
                  <a:txBody>
                    <a:bodyPr/>
                    <a:lstStyle/>
                    <a:p>
                      <a:pPr algn="ctr"/>
                      <a:r>
                        <a:rPr lang="zh-CN" altLang="en-US" sz="1200" dirty="0" smtClean="0"/>
                        <a:t>可以充分发挥橱窗效应</a:t>
                      </a:r>
                    </a:p>
                    <a:p>
                      <a:pPr algn="ctr"/>
                      <a:r>
                        <a:rPr lang="zh-CN" altLang="en-US" sz="1200" dirty="0" smtClean="0"/>
                        <a:t>无法利用受众定向技术</a:t>
                      </a:r>
                      <a:endParaRPr lang="zh-CN" altLang="en-US" sz="1200" dirty="0"/>
                    </a:p>
                  </a:txBody>
                  <a:tcPr anchor="ctr"/>
                </a:tc>
                <a:tc>
                  <a:txBody>
                    <a:bodyPr/>
                    <a:lstStyle/>
                    <a:p>
                      <a:pPr algn="ctr"/>
                      <a:r>
                        <a:rPr lang="zh-CN" altLang="en-US" sz="1200" dirty="0" smtClean="0"/>
                        <a:t>高曝光的品牌广告</a:t>
                      </a:r>
                      <a:endParaRPr lang="zh-CN" altLang="en-US" sz="1200" dirty="0"/>
                    </a:p>
                  </a:txBody>
                  <a:tcPr anchor="ctr"/>
                </a:tc>
              </a:tr>
              <a:tr h="832001">
                <a:tc>
                  <a:txBody>
                    <a:bodyPr/>
                    <a:lstStyle/>
                    <a:p>
                      <a:pPr algn="ctr"/>
                      <a:r>
                        <a:rPr lang="en-US" altLang="zh-CN" sz="1200" dirty="0" smtClean="0"/>
                        <a:t>CPM</a:t>
                      </a:r>
                      <a:r>
                        <a:rPr lang="zh-CN" altLang="en-US" sz="1200" dirty="0" smtClean="0"/>
                        <a:t> </a:t>
                      </a:r>
                      <a:r>
                        <a:rPr lang="en-US" altLang="zh-CN" sz="1200" dirty="0" smtClean="0"/>
                        <a:t>(cost per mille)</a:t>
                      </a:r>
                      <a:r>
                        <a:rPr lang="zh-CN" altLang="en-US" sz="1200" dirty="0" smtClean="0"/>
                        <a:t> </a:t>
                      </a:r>
                    </a:p>
                    <a:p>
                      <a:pPr algn="ctr"/>
                      <a:r>
                        <a:rPr lang="zh-CN" altLang="en-US" sz="1200" dirty="0" smtClean="0"/>
                        <a:t>千次展示结算</a:t>
                      </a:r>
                      <a:endParaRPr lang="zh-CN" altLang="en-US" sz="1200" dirty="0"/>
                    </a:p>
                  </a:txBody>
                  <a:tcPr anchor="ctr"/>
                </a:tc>
                <a:tc gridSpan="2">
                  <a:txBody>
                    <a:bodyPr/>
                    <a:lstStyle/>
                    <a:p>
                      <a:pPr algn="ctr"/>
                      <a:r>
                        <a:rPr lang="zh-CN" altLang="en-US" sz="1200" dirty="0" smtClean="0"/>
                        <a:t>需求方（广告主）</a:t>
                      </a:r>
                      <a:endParaRPr lang="zh-CN" altLang="en-US" sz="1200" dirty="0"/>
                    </a:p>
                  </a:txBody>
                  <a:tcPr anchor="ctr"/>
                </a:tc>
                <a:tc hMerge="1">
                  <a:txBody>
                    <a:bodyPr/>
                    <a:lstStyle/>
                    <a:p>
                      <a:endParaRPr lang="zh-CN" altLang="en-US"/>
                    </a:p>
                  </a:txBody>
                  <a:tcPr/>
                </a:tc>
                <a:tc>
                  <a:txBody>
                    <a:bodyPr/>
                    <a:lstStyle/>
                    <a:p>
                      <a:pPr algn="ctr"/>
                      <a:r>
                        <a:rPr lang="zh-CN" altLang="en-US" sz="1200" dirty="0" smtClean="0"/>
                        <a:t>可以利用受众定向选择目标人群</a:t>
                      </a:r>
                    </a:p>
                    <a:p>
                      <a:pPr algn="ctr"/>
                      <a:r>
                        <a:rPr lang="zh-CN" altLang="en-US" sz="1200" dirty="0" smtClean="0"/>
                        <a:t>合约售卖下，受众划分不能过细</a:t>
                      </a:r>
                      <a:endParaRPr lang="zh-CN" altLang="en-US" sz="1200" dirty="0"/>
                    </a:p>
                  </a:txBody>
                  <a:tcPr anchor="ctr"/>
                </a:tc>
                <a:tc>
                  <a:txBody>
                    <a:bodyPr/>
                    <a:lstStyle/>
                    <a:p>
                      <a:pPr marL="0" indent="0" algn="ctr">
                        <a:buNone/>
                      </a:pPr>
                      <a:r>
                        <a:rPr lang="zh-CN" altLang="en-US" sz="1200" dirty="0" smtClean="0"/>
                        <a:t>有受众选择需求的品牌广告</a:t>
                      </a:r>
                    </a:p>
                    <a:p>
                      <a:pPr marL="0" indent="0" algn="ctr">
                        <a:buNone/>
                      </a:pPr>
                      <a:r>
                        <a:rPr lang="zh-CN" altLang="en-US" sz="1200" dirty="0" smtClean="0"/>
                        <a:t>实时竞价广告交易</a:t>
                      </a:r>
                      <a:endParaRPr lang="zh-CN" altLang="en-US" sz="1200" dirty="0"/>
                    </a:p>
                  </a:txBody>
                  <a:tcPr anchor="ctr"/>
                </a:tc>
              </a:tr>
              <a:tr h="784619">
                <a:tc>
                  <a:txBody>
                    <a:bodyPr/>
                    <a:lstStyle/>
                    <a:p>
                      <a:pPr algn="ctr"/>
                      <a:r>
                        <a:rPr lang="en-US" altLang="zh-CN" sz="1200" dirty="0" smtClean="0"/>
                        <a:t>CPC</a:t>
                      </a:r>
                      <a:r>
                        <a:rPr lang="zh-CN" altLang="en-US" sz="1200" dirty="0" smtClean="0"/>
                        <a:t> </a:t>
                      </a:r>
                      <a:r>
                        <a:rPr lang="en-US" altLang="zh-CN" sz="1200" dirty="0" smtClean="0"/>
                        <a:t>(cost per click) </a:t>
                      </a:r>
                      <a:endParaRPr lang="zh-CN" altLang="en-US" sz="1200" dirty="0" smtClean="0"/>
                    </a:p>
                    <a:p>
                      <a:pPr algn="ctr"/>
                      <a:r>
                        <a:rPr lang="zh-CN" altLang="en-US" sz="1200" dirty="0" smtClean="0"/>
                        <a:t>按用户点击计费</a:t>
                      </a:r>
                      <a:endParaRPr lang="zh-CN" altLang="en-US" sz="1200" dirty="0"/>
                    </a:p>
                  </a:txBody>
                  <a:tcPr anchor="ctr"/>
                </a:tc>
                <a:tc>
                  <a:txBody>
                    <a:bodyPr/>
                    <a:lstStyle/>
                    <a:p>
                      <a:pPr algn="ctr"/>
                      <a:r>
                        <a:rPr lang="zh-CN" altLang="en-US" sz="1200" dirty="0" smtClean="0"/>
                        <a:t>供给方</a:t>
                      </a:r>
                      <a:endParaRPr lang="zh-CN" altLang="en-US" sz="1200" dirty="0"/>
                    </a:p>
                  </a:txBody>
                  <a:tcPr anchor="ctr"/>
                </a:tc>
                <a:tc>
                  <a:txBody>
                    <a:bodyPr/>
                    <a:lstStyle/>
                    <a:p>
                      <a:pPr algn="ctr"/>
                      <a:r>
                        <a:rPr lang="zh-CN" altLang="en-US" sz="1200" dirty="0" smtClean="0"/>
                        <a:t>需求方</a:t>
                      </a:r>
                      <a:endParaRPr lang="zh-CN" altLang="en-US" sz="1200" dirty="0"/>
                    </a:p>
                  </a:txBody>
                  <a:tcPr anchor="ctr"/>
                </a:tc>
                <a:tc>
                  <a:txBody>
                    <a:bodyPr/>
                    <a:lstStyle/>
                    <a:p>
                      <a:pPr algn="ctr"/>
                      <a:r>
                        <a:rPr lang="zh-CN" altLang="en-US" sz="1200" dirty="0" smtClean="0"/>
                        <a:t>可以非常精细地划分受众人群</a:t>
                      </a:r>
                    </a:p>
                    <a:p>
                      <a:pPr algn="ctr"/>
                      <a:r>
                        <a:rPr lang="zh-CN" altLang="en-US" sz="1200" dirty="0" smtClean="0"/>
                        <a:t>比较合理的供给方和需求方分工</a:t>
                      </a:r>
                      <a:endParaRPr lang="zh-CN" altLang="en-US" sz="1200" dirty="0"/>
                    </a:p>
                  </a:txBody>
                  <a:tcPr anchor="ctr"/>
                </a:tc>
                <a:tc>
                  <a:txBody>
                    <a:bodyPr/>
                    <a:lstStyle/>
                    <a:p>
                      <a:pPr algn="ctr"/>
                      <a:r>
                        <a:rPr lang="zh-CN" altLang="en-US" sz="1200" dirty="0" smtClean="0"/>
                        <a:t>竞价广告网络</a:t>
                      </a:r>
                      <a:endParaRPr lang="zh-CN" altLang="en-US" sz="1200" dirty="0"/>
                    </a:p>
                  </a:txBody>
                  <a:tcPr anchor="ctr"/>
                </a:tc>
              </a:tr>
              <a:tr h="832001">
                <a:tc>
                  <a:txBody>
                    <a:bodyPr/>
                    <a:lstStyle/>
                    <a:p>
                      <a:pPr algn="ctr"/>
                      <a:r>
                        <a:rPr lang="en-US" altLang="zh-CN" sz="1200" dirty="0" smtClean="0"/>
                        <a:t>CPS/CPA/ROI</a:t>
                      </a:r>
                      <a:endParaRPr lang="zh-CN" altLang="en-US" sz="1200" dirty="0" smtClean="0"/>
                    </a:p>
                    <a:p>
                      <a:pPr algn="ctr"/>
                      <a:r>
                        <a:rPr lang="en-US" altLang="zh-CN" sz="1200" dirty="0" smtClean="0"/>
                        <a:t>(cost per sale)</a:t>
                      </a:r>
                      <a:endParaRPr lang="zh-CN" altLang="en-US" sz="1200" dirty="0" smtClean="0"/>
                    </a:p>
                    <a:p>
                      <a:pPr algn="ctr"/>
                      <a:r>
                        <a:rPr lang="en-US" altLang="zh-CN" sz="1200" dirty="0" smtClean="0"/>
                        <a:t>(cost per action)</a:t>
                      </a:r>
                      <a:endParaRPr lang="zh-CN" altLang="en-US" sz="1200" dirty="0"/>
                    </a:p>
                  </a:txBody>
                  <a:tcPr anchor="ctr"/>
                </a:tc>
                <a:tc gridSpan="2">
                  <a:txBody>
                    <a:bodyPr/>
                    <a:lstStyle/>
                    <a:p>
                      <a:pPr algn="ctr"/>
                      <a:r>
                        <a:rPr lang="zh-CN" altLang="en-US" sz="1200" dirty="0" smtClean="0"/>
                        <a:t>供给方</a:t>
                      </a:r>
                      <a:endParaRPr lang="zh-CN" altLang="en-US" sz="1200" dirty="0"/>
                    </a:p>
                  </a:txBody>
                  <a:tcPr anchor="ctr"/>
                </a:tc>
                <a:tc hMerge="1">
                  <a:txBody>
                    <a:bodyPr/>
                    <a:lstStyle/>
                    <a:p>
                      <a:endParaRPr lang="zh-CN" altLang="en-US"/>
                    </a:p>
                  </a:txBody>
                  <a:tcPr/>
                </a:tc>
                <a:tc>
                  <a:txBody>
                    <a:bodyPr/>
                    <a:lstStyle/>
                    <a:p>
                      <a:pPr algn="ctr"/>
                      <a:r>
                        <a:rPr lang="zh-CN" altLang="en-US" sz="1200" dirty="0" smtClean="0"/>
                        <a:t>需求方无任何风险</a:t>
                      </a:r>
                    </a:p>
                    <a:p>
                      <a:pPr algn="ctr"/>
                      <a:r>
                        <a:rPr lang="zh-CN" altLang="en-US" sz="1200" dirty="0" smtClean="0"/>
                        <a:t>供给方运营难度较大</a:t>
                      </a:r>
                      <a:endParaRPr lang="zh-CN" altLang="en-US" sz="1200" dirty="0"/>
                    </a:p>
                  </a:txBody>
                  <a:tcPr anchor="ctr"/>
                </a:tc>
                <a:tc>
                  <a:txBody>
                    <a:bodyPr/>
                    <a:lstStyle/>
                    <a:p>
                      <a:pPr marL="0" indent="0" algn="ctr">
                        <a:buNone/>
                      </a:pPr>
                      <a:r>
                        <a:rPr lang="zh-CN" altLang="en-US" sz="1200" dirty="0" smtClean="0"/>
                        <a:t>效果类广告联盟</a:t>
                      </a:r>
                    </a:p>
                    <a:p>
                      <a:pPr marL="0" indent="0" algn="ctr">
                        <a:buNone/>
                      </a:pPr>
                      <a:r>
                        <a:rPr lang="zh-CN" altLang="en-US" sz="1200" dirty="0" smtClean="0"/>
                        <a:t>效果类</a:t>
                      </a:r>
                      <a:r>
                        <a:rPr lang="en-US" altLang="zh-CN" sz="1200" dirty="0" smtClean="0"/>
                        <a:t>DSP</a:t>
                      </a:r>
                      <a:endParaRPr lang="zh-CN" altLang="en-US" sz="1200" dirty="0"/>
                    </a:p>
                  </a:txBody>
                  <a:tcPr anchor="ctr"/>
                </a:tc>
              </a:tr>
            </a:tbl>
          </a:graphicData>
        </a:graphic>
      </p:graphicFrame>
    </p:spTree>
    <p:extLst>
      <p:ext uri="{BB962C8B-B14F-4D97-AF65-F5344CB8AC3E}">
        <p14:creationId xmlns:p14="http://schemas.microsoft.com/office/powerpoint/2010/main" val="18770757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主要广告产品优化目标分解</a:t>
            </a:r>
            <a:endParaRPr kumimoji="1" lang="zh-CN" altLang="en-US" dirty="0"/>
          </a:p>
        </p:txBody>
      </p:sp>
      <p:graphicFrame>
        <p:nvGraphicFramePr>
          <p:cNvPr id="3" name="表格 2"/>
          <p:cNvGraphicFramePr>
            <a:graphicFrameLocks noGrp="1"/>
          </p:cNvGraphicFramePr>
          <p:nvPr/>
        </p:nvGraphicFramePr>
        <p:xfrm>
          <a:off x="251518" y="1059581"/>
          <a:ext cx="8568955" cy="3816426"/>
        </p:xfrm>
        <a:graphic>
          <a:graphicData uri="http://schemas.openxmlformats.org/drawingml/2006/table">
            <a:tbl>
              <a:tblPr firstRow="1" bandRow="1">
                <a:tableStyleId>{69CF1AB2-1976-4502-BF36-3FF5EA218861}</a:tableStyleId>
              </a:tblPr>
              <a:tblGrid>
                <a:gridCol w="1713791"/>
                <a:gridCol w="1713791"/>
                <a:gridCol w="1713791"/>
                <a:gridCol w="1483365"/>
                <a:gridCol w="1944217"/>
              </a:tblGrid>
              <a:tr h="500423">
                <a:tc rowSpan="2">
                  <a:txBody>
                    <a:bodyPr/>
                    <a:lstStyle/>
                    <a:p>
                      <a:pPr algn="ctr"/>
                      <a:r>
                        <a:rPr lang="zh-CN" altLang="en-US" sz="1600" dirty="0" smtClean="0"/>
                        <a:t>广告投入</a:t>
                      </a:r>
                      <a:endParaRPr lang="zh-CN" altLang="en-US" sz="1600" dirty="0"/>
                    </a:p>
                  </a:txBody>
                  <a:tcPr anchor="ctr"/>
                </a:tc>
                <a:tc gridSpan="2">
                  <a:txBody>
                    <a:bodyPr/>
                    <a:lstStyle/>
                    <a:p>
                      <a:pPr algn="ctr"/>
                      <a:r>
                        <a:rPr lang="zh-CN" altLang="en-US" dirty="0" smtClean="0"/>
                        <a:t>产出</a:t>
                      </a:r>
                      <a:r>
                        <a:rPr lang="en-US" altLang="zh-CN" dirty="0" smtClean="0"/>
                        <a:t>(r)</a:t>
                      </a:r>
                      <a:endParaRPr lang="zh-CN" altLang="en-US" dirty="0"/>
                    </a:p>
                  </a:txBody>
                  <a:tcPr anchor="ctr"/>
                </a:tc>
                <a:tc hMerge="1">
                  <a:txBody>
                    <a:bodyPr/>
                    <a:lstStyle/>
                    <a:p>
                      <a:endParaRPr lang="zh-CN" altLang="en-US" dirty="0"/>
                    </a:p>
                  </a:txBody>
                  <a:tcPr/>
                </a:tc>
                <a:tc rowSpan="2">
                  <a:txBody>
                    <a:bodyPr/>
                    <a:lstStyle/>
                    <a:p>
                      <a:pPr algn="ctr"/>
                      <a:r>
                        <a:rPr lang="zh-CN" altLang="en-US" sz="1600" dirty="0" smtClean="0"/>
                        <a:t>投入</a:t>
                      </a:r>
                      <a:r>
                        <a:rPr lang="en-US" altLang="zh-CN" sz="1600" dirty="0" smtClean="0"/>
                        <a:t>(q)</a:t>
                      </a:r>
                      <a:endParaRPr lang="zh-CN" altLang="en-US" sz="1600" dirty="0"/>
                    </a:p>
                  </a:txBody>
                  <a:tcPr anchor="ctr"/>
                </a:tc>
                <a:tc rowSpan="2">
                  <a:txBody>
                    <a:bodyPr/>
                    <a:lstStyle/>
                    <a:p>
                      <a:pPr algn="ctr"/>
                      <a:r>
                        <a:rPr lang="zh-CN" altLang="en-US" sz="1600" dirty="0" smtClean="0"/>
                        <a:t>约束</a:t>
                      </a:r>
                      <a:endParaRPr lang="zh-CN" altLang="en-US" sz="1600" dirty="0"/>
                    </a:p>
                  </a:txBody>
                  <a:tcPr anchor="ctr"/>
                </a:tc>
              </a:tr>
              <a:tr h="875737">
                <a:tc vMerge="1">
                  <a:txBody>
                    <a:bodyPr/>
                    <a:lstStyle/>
                    <a:p>
                      <a:endParaRPr lang="zh-CN" altLang="en-US" dirty="0"/>
                    </a:p>
                  </a:txBody>
                  <a:tcPr/>
                </a:tc>
                <a:tc>
                  <a:txBody>
                    <a:bodyPr/>
                    <a:lstStyle/>
                    <a:p>
                      <a:pPr algn="ctr"/>
                      <a:r>
                        <a:rPr lang="zh-CN" altLang="en-US" sz="1600" dirty="0" smtClean="0"/>
                        <a:t>点击率</a:t>
                      </a:r>
                      <a:r>
                        <a:rPr lang="en-US" altLang="zh-CN" sz="1600" dirty="0" smtClean="0"/>
                        <a:t>(µ)</a:t>
                      </a:r>
                      <a:endParaRPr lang="zh-CN" altLang="en-US" sz="1600" dirty="0"/>
                    </a:p>
                  </a:txBody>
                  <a:tcPr anchor="ctr"/>
                </a:tc>
                <a:tc>
                  <a:txBody>
                    <a:bodyPr/>
                    <a:lstStyle/>
                    <a:p>
                      <a:pPr algn="ctr"/>
                      <a:r>
                        <a:rPr lang="zh-CN" altLang="en-US" sz="1600" dirty="0" smtClean="0"/>
                        <a:t>点击价值</a:t>
                      </a:r>
                      <a:r>
                        <a:rPr lang="en-US" altLang="zh-CN" sz="1600" dirty="0" smtClean="0"/>
                        <a:t>(v)</a:t>
                      </a:r>
                      <a:endParaRPr lang="zh-CN" altLang="en-US" sz="1600" dirty="0"/>
                    </a:p>
                  </a:txBody>
                  <a:tcPr anchor="ctr"/>
                </a:tc>
                <a:tc vMerge="1">
                  <a:txBody>
                    <a:bodyPr/>
                    <a:lstStyle/>
                    <a:p>
                      <a:endParaRPr lang="zh-CN" altLang="en-US" dirty="0"/>
                    </a:p>
                  </a:txBody>
                  <a:tcPr/>
                </a:tc>
                <a:tc vMerge="1">
                  <a:txBody>
                    <a:bodyPr/>
                    <a:lstStyle/>
                    <a:p>
                      <a:endParaRPr lang="zh-CN" altLang="en-US" dirty="0"/>
                    </a:p>
                  </a:txBody>
                  <a:tcPr/>
                </a:tc>
              </a:tr>
              <a:tr h="712762">
                <a:tc>
                  <a:txBody>
                    <a:bodyPr/>
                    <a:lstStyle/>
                    <a:p>
                      <a:pPr algn="ctr"/>
                      <a:r>
                        <a:rPr lang="en-US" altLang="zh-CN" sz="1600" dirty="0" smtClean="0"/>
                        <a:t>GD(</a:t>
                      </a:r>
                      <a:r>
                        <a:rPr lang="zh-CN" altLang="en-US" sz="1600" dirty="0" smtClean="0"/>
                        <a:t>担保式投递</a:t>
                      </a:r>
                      <a:r>
                        <a:rPr lang="en-US" altLang="zh-CN" sz="1600" dirty="0" smtClean="0"/>
                        <a:t>)</a:t>
                      </a:r>
                      <a:endParaRPr lang="zh-CN" altLang="en-US" sz="1600" dirty="0"/>
                    </a:p>
                  </a:txBody>
                  <a:tcPr anchor="ctr"/>
                </a:tc>
                <a:tc gridSpan="2">
                  <a:txBody>
                    <a:bodyPr/>
                    <a:lstStyle/>
                    <a:p>
                      <a:pPr algn="ctr"/>
                      <a:r>
                        <a:rPr lang="zh-CN" altLang="en-US" sz="1600" dirty="0" smtClean="0"/>
                        <a:t>常数</a:t>
                      </a:r>
                      <a:endParaRPr lang="zh-CN" altLang="en-US" sz="1600" dirty="0"/>
                    </a:p>
                  </a:txBody>
                  <a:tcPr anchor="ctr"/>
                </a:tc>
                <a:tc hMerge="1">
                  <a:txBody>
                    <a:bodyPr/>
                    <a:lstStyle/>
                    <a:p>
                      <a:endParaRPr lang="zh-CN" altLang="en-US" dirty="0"/>
                    </a:p>
                  </a:txBody>
                  <a:tcPr/>
                </a:tc>
                <a:tc>
                  <a:txBody>
                    <a:bodyPr/>
                    <a:lstStyle/>
                    <a:p>
                      <a:pPr algn="ctr"/>
                      <a:r>
                        <a:rPr lang="zh-CN" altLang="en-US" sz="1600" dirty="0" smtClean="0"/>
                        <a:t>常数</a:t>
                      </a:r>
                      <a:endParaRPr lang="zh-CN" altLang="en-US" sz="1600" dirty="0"/>
                    </a:p>
                  </a:txBody>
                  <a:tcPr anchor="ctr"/>
                </a:tc>
                <a:tc>
                  <a:txBody>
                    <a:bodyPr/>
                    <a:lstStyle/>
                    <a:p>
                      <a:pPr algn="ctr"/>
                      <a:r>
                        <a:rPr lang="zh-CN" altLang="en-US" sz="1600" dirty="0" smtClean="0"/>
                        <a:t>合约的展示量要求</a:t>
                      </a:r>
                      <a:endParaRPr lang="zh-CN" altLang="en-US" sz="1600" dirty="0"/>
                    </a:p>
                  </a:txBody>
                  <a:tcPr anchor="ctr"/>
                </a:tc>
              </a:tr>
              <a:tr h="507371">
                <a:tc>
                  <a:txBody>
                    <a:bodyPr/>
                    <a:lstStyle/>
                    <a:p>
                      <a:pPr algn="ctr"/>
                      <a:r>
                        <a:rPr lang="en-US" altLang="zh-CN" sz="1600" dirty="0" smtClean="0"/>
                        <a:t>AND(</a:t>
                      </a:r>
                      <a:r>
                        <a:rPr lang="zh-CN" altLang="en-US" sz="1600" dirty="0" smtClean="0"/>
                        <a:t>广告网络</a:t>
                      </a:r>
                      <a:r>
                        <a:rPr lang="en-US" altLang="zh-CN" sz="1600" dirty="0" smtClean="0"/>
                        <a:t>)</a:t>
                      </a:r>
                      <a:endParaRPr lang="zh-CN" altLang="en-US" sz="1600" dirty="0"/>
                    </a:p>
                  </a:txBody>
                  <a:tcPr anchor="ctr"/>
                </a:tc>
                <a:tc>
                  <a:txBody>
                    <a:bodyPr/>
                    <a:lstStyle/>
                    <a:p>
                      <a:pPr algn="ctr"/>
                      <a:r>
                        <a:rPr lang="en-US" altLang="zh-CN" sz="1600" dirty="0" smtClean="0"/>
                        <a:t>µ(a,</a:t>
                      </a:r>
                      <a:r>
                        <a:rPr lang="zh-CN" altLang="en-US" sz="1600" dirty="0" smtClean="0"/>
                        <a:t> </a:t>
                      </a:r>
                      <a:r>
                        <a:rPr lang="en-US" altLang="zh-CN" sz="1600" dirty="0" smtClean="0"/>
                        <a:t>u,</a:t>
                      </a:r>
                      <a:r>
                        <a:rPr lang="zh-CN" altLang="en-US" sz="1600" dirty="0" smtClean="0"/>
                        <a:t> </a:t>
                      </a:r>
                      <a:r>
                        <a:rPr lang="en-US" altLang="zh-CN" sz="1600" dirty="0" smtClean="0"/>
                        <a:t>c)</a:t>
                      </a:r>
                      <a:endParaRPr lang="zh-CN" altLang="en-US" sz="1600" dirty="0"/>
                    </a:p>
                  </a:txBody>
                  <a:tcPr anchor="ctr"/>
                </a:tc>
                <a:tc>
                  <a:txBody>
                    <a:bodyPr/>
                    <a:lstStyle/>
                    <a:p>
                      <a:pPr algn="ctr"/>
                      <a:r>
                        <a:rPr lang="en-US" altLang="zh-CN" sz="1600" dirty="0" err="1" smtClean="0"/>
                        <a:t>bid</a:t>
                      </a:r>
                      <a:r>
                        <a:rPr lang="en-US" altLang="zh-CN" sz="1600" baseline="-25000" dirty="0" err="1" smtClean="0"/>
                        <a:t>CP</a:t>
                      </a:r>
                      <a:r>
                        <a:rPr lang="en-US" altLang="zh-CN" sz="1600" baseline="-25000" dirty="0" err="1" smtClean="0"/>
                        <a:t>C</a:t>
                      </a:r>
                      <a:r>
                        <a:rPr lang="en-US" altLang="zh-CN" sz="1600" dirty="0" smtClean="0"/>
                        <a:t>(a)</a:t>
                      </a:r>
                      <a:endParaRPr lang="zh-CN" altLang="en-US" sz="1600" dirty="0"/>
                    </a:p>
                  </a:txBody>
                  <a:tcPr anchor="ctr"/>
                </a:tc>
                <a:tc>
                  <a:txBody>
                    <a:bodyPr/>
                    <a:lstStyle/>
                    <a:p>
                      <a:pPr algn="ctr"/>
                      <a:r>
                        <a:rPr lang="zh-CN" altLang="en-US" sz="1600" dirty="0" smtClean="0"/>
                        <a:t>∝ </a:t>
                      </a:r>
                      <a:r>
                        <a:rPr lang="en-US" altLang="zh-CN" sz="1600" dirty="0" smtClean="0"/>
                        <a:t>r</a:t>
                      </a:r>
                      <a:endParaRPr lang="zh-CN" altLang="en-US" sz="1600" dirty="0"/>
                    </a:p>
                  </a:txBody>
                  <a:tcPr anchor="ctr"/>
                </a:tc>
                <a:tc>
                  <a:txBody>
                    <a:bodyPr/>
                    <a:lstStyle/>
                    <a:p>
                      <a:pPr algn="ctr"/>
                      <a:r>
                        <a:rPr lang="zh-CN" altLang="en-US" sz="1600" dirty="0" smtClean="0"/>
                        <a:t>无</a:t>
                      </a:r>
                      <a:endParaRPr lang="zh-CN" altLang="en-US" sz="1600" dirty="0"/>
                    </a:p>
                  </a:txBody>
                  <a:tcPr anchor="ctr"/>
                </a:tc>
              </a:tr>
              <a:tr h="712762">
                <a:tc>
                  <a:txBody>
                    <a:bodyPr/>
                    <a:lstStyle/>
                    <a:p>
                      <a:pPr algn="ctr"/>
                      <a:r>
                        <a:rPr lang="en-US" altLang="zh-CN" sz="1600" dirty="0" smtClean="0"/>
                        <a:t>ADX(</a:t>
                      </a:r>
                      <a:r>
                        <a:rPr lang="zh-CN" altLang="en-US" sz="1600" dirty="0" smtClean="0"/>
                        <a:t>程序化交易</a:t>
                      </a:r>
                      <a:r>
                        <a:rPr lang="en-US" altLang="zh-CN" sz="1600" dirty="0" smtClean="0"/>
                        <a:t>)</a:t>
                      </a:r>
                      <a:endParaRPr lang="zh-CN" altLang="en-US" sz="1600" dirty="0"/>
                    </a:p>
                  </a:txBody>
                  <a:tcPr anchor="ctr"/>
                </a:tc>
                <a:tc gridSpan="2">
                  <a:txBody>
                    <a:bodyPr/>
                    <a:lstStyle/>
                    <a:p>
                      <a:pPr algn="ctr"/>
                      <a:r>
                        <a:rPr lang="en-US" altLang="zh-CN" sz="1600" dirty="0" err="1" smtClean="0"/>
                        <a:t>bid</a:t>
                      </a:r>
                      <a:r>
                        <a:rPr lang="en-US" altLang="zh-CN" sz="1600" baseline="-25000" dirty="0" err="1" smtClean="0"/>
                        <a:t>CPM</a:t>
                      </a:r>
                      <a:r>
                        <a:rPr lang="en-US" altLang="zh-CN" sz="1600" dirty="0" smtClean="0"/>
                        <a:t>(a)</a:t>
                      </a:r>
                      <a:endParaRPr lang="zh-CN" altLang="en-US" sz="1600" dirty="0"/>
                    </a:p>
                  </a:txBody>
                  <a:tcPr anchor="ctr"/>
                </a:tc>
                <a:tc hMerge="1">
                  <a:txBody>
                    <a:bodyPr/>
                    <a:lstStyle/>
                    <a:p>
                      <a:endParaRPr lang="zh-CN" altLang="en-US" dirty="0"/>
                    </a:p>
                  </a:txBody>
                  <a:tcPr/>
                </a:tc>
                <a:tc>
                  <a:txBody>
                    <a:bodyPr/>
                    <a:lstStyle/>
                    <a:p>
                      <a:pPr algn="ctr"/>
                      <a:r>
                        <a:rPr lang="zh-CN" altLang="en-US" sz="1600" dirty="0" smtClean="0"/>
                        <a:t>∝ </a:t>
                      </a:r>
                      <a:r>
                        <a:rPr lang="en-US" altLang="zh-CN" sz="1600" dirty="0" smtClean="0"/>
                        <a:t>r</a:t>
                      </a:r>
                      <a:endParaRPr lang="zh-CN" altLang="en-US" sz="1600" dirty="0"/>
                    </a:p>
                  </a:txBody>
                  <a:tcPr anchor="ctr"/>
                </a:tc>
                <a:tc>
                  <a:txBody>
                    <a:bodyPr/>
                    <a:lstStyle/>
                    <a:p>
                      <a:pPr algn="ctr"/>
                      <a:r>
                        <a:rPr lang="zh-CN" altLang="en-US" sz="1600" dirty="0" smtClean="0"/>
                        <a:t>带宽、服务成本</a:t>
                      </a:r>
                      <a:endParaRPr lang="zh-CN" altLang="en-US" sz="1600" dirty="0"/>
                    </a:p>
                  </a:txBody>
                  <a:tcPr anchor="ctr"/>
                </a:tc>
              </a:tr>
              <a:tr h="507371">
                <a:tc>
                  <a:txBody>
                    <a:bodyPr/>
                    <a:lstStyle/>
                    <a:p>
                      <a:pPr algn="ctr"/>
                      <a:r>
                        <a:rPr lang="en-US" altLang="zh-CN" sz="1600" dirty="0" smtClean="0"/>
                        <a:t>DSP(</a:t>
                      </a:r>
                      <a:r>
                        <a:rPr lang="zh-CN" altLang="en-US" sz="1600" dirty="0" smtClean="0"/>
                        <a:t>需求方产品</a:t>
                      </a:r>
                      <a:r>
                        <a:rPr lang="en-US" altLang="zh-CN" sz="1600" dirty="0" smtClean="0"/>
                        <a:t>)</a:t>
                      </a:r>
                      <a:endParaRPr lang="zh-CN" alt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t>µ(a,</a:t>
                      </a:r>
                      <a:r>
                        <a:rPr lang="zh-CN" altLang="en-US" sz="1600" dirty="0" smtClean="0"/>
                        <a:t> </a:t>
                      </a:r>
                      <a:r>
                        <a:rPr lang="en-US" altLang="zh-CN" sz="1600" dirty="0" smtClean="0"/>
                        <a:t>u,</a:t>
                      </a:r>
                      <a:r>
                        <a:rPr lang="zh-CN" altLang="en-US" sz="1600" dirty="0" smtClean="0"/>
                        <a:t> </a:t>
                      </a:r>
                      <a:r>
                        <a:rPr lang="en-US" altLang="zh-CN" sz="1600" dirty="0" smtClean="0"/>
                        <a:t>c)</a:t>
                      </a:r>
                      <a:endParaRPr lang="zh-CN" altLang="en-US" sz="1600" dirty="0" smtClean="0"/>
                    </a:p>
                  </a:txBody>
                  <a:tcPr anchor="ctr"/>
                </a:tc>
                <a:tc>
                  <a:txBody>
                    <a:bodyPr/>
                    <a:lstStyle/>
                    <a:p>
                      <a:pPr algn="ctr"/>
                      <a:r>
                        <a:rPr lang="en-US" altLang="zh-CN" sz="1600" dirty="0" smtClean="0"/>
                        <a:t>v(a,</a:t>
                      </a:r>
                      <a:r>
                        <a:rPr lang="zh-CN" altLang="en-US" sz="1600" baseline="0" dirty="0" smtClean="0"/>
                        <a:t> </a:t>
                      </a:r>
                      <a:r>
                        <a:rPr lang="en-US" altLang="zh-CN" sz="1600" baseline="0" dirty="0" smtClean="0"/>
                        <a:t>u)</a:t>
                      </a:r>
                      <a:endParaRPr lang="zh-CN" altLang="en-US" sz="1600" dirty="0"/>
                    </a:p>
                  </a:txBody>
                  <a:tcPr anchor="ctr"/>
                </a:tc>
                <a:tc>
                  <a:txBody>
                    <a:bodyPr/>
                    <a:lstStyle/>
                    <a:p>
                      <a:pPr algn="ctr"/>
                      <a:r>
                        <a:rPr lang="en-US" altLang="zh-CN" sz="1600" dirty="0" smtClean="0"/>
                        <a:t>q(a,</a:t>
                      </a:r>
                      <a:r>
                        <a:rPr lang="zh-CN" altLang="en-US" sz="1600" dirty="0" smtClean="0"/>
                        <a:t> </a:t>
                      </a:r>
                      <a:r>
                        <a:rPr lang="en-US" altLang="zh-CN" sz="1600" dirty="0" smtClean="0"/>
                        <a:t>u,</a:t>
                      </a:r>
                      <a:r>
                        <a:rPr lang="zh-CN" altLang="en-US" sz="1600" dirty="0" smtClean="0"/>
                        <a:t> </a:t>
                      </a:r>
                      <a:r>
                        <a:rPr lang="en-US" altLang="zh-CN" sz="1600" dirty="0" smtClean="0"/>
                        <a:t>c)</a:t>
                      </a:r>
                      <a:endParaRPr lang="zh-CN" altLang="en-US" sz="1600" dirty="0"/>
                    </a:p>
                  </a:txBody>
                  <a:tcPr anchor="ctr"/>
                </a:tc>
                <a:tc>
                  <a:txBody>
                    <a:bodyPr/>
                    <a:lstStyle/>
                    <a:p>
                      <a:pPr algn="ctr"/>
                      <a:r>
                        <a:rPr lang="zh-CN" altLang="en-US" sz="1600" dirty="0" smtClean="0"/>
                        <a:t>预算限制</a:t>
                      </a:r>
                      <a:endParaRPr lang="zh-CN" altLang="en-US" sz="1600" dirty="0"/>
                    </a:p>
                  </a:txBody>
                  <a:tcPr anchor="ctr"/>
                </a:tc>
              </a:tr>
            </a:tbl>
          </a:graphicData>
        </a:graphic>
      </p:graphicFrame>
    </p:spTree>
    <p:extLst>
      <p:ext uri="{BB962C8B-B14F-4D97-AF65-F5344CB8AC3E}">
        <p14:creationId xmlns:p14="http://schemas.microsoft.com/office/powerpoint/2010/main" val="1117502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竞价广告网络广告决策过程示意</a:t>
            </a:r>
            <a:endParaRPr kumimoji="1" lang="zh-CN" altLang="en-US" dirty="0"/>
          </a:p>
        </p:txBody>
      </p:sp>
      <p:pic>
        <p:nvPicPr>
          <p:cNvPr id="3" name="图片 2"/>
          <p:cNvPicPr>
            <a:picLocks noChangeAspect="1"/>
          </p:cNvPicPr>
          <p:nvPr/>
        </p:nvPicPr>
        <p:blipFill>
          <a:blip r:embed="rId3"/>
          <a:stretch>
            <a:fillRect/>
          </a:stretch>
        </p:blipFill>
        <p:spPr>
          <a:xfrm>
            <a:off x="179512" y="1131590"/>
            <a:ext cx="8458200" cy="1562100"/>
          </a:xfrm>
          <a:prstGeom prst="rect">
            <a:avLst/>
          </a:prstGeom>
        </p:spPr>
      </p:pic>
    </p:spTree>
    <p:extLst>
      <p:ext uri="{BB962C8B-B14F-4D97-AF65-F5344CB8AC3E}">
        <p14:creationId xmlns:p14="http://schemas.microsoft.com/office/powerpoint/2010/main" val="10269351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需求方平台广告决策过程示意</a:t>
            </a:r>
            <a:endParaRPr kumimoji="1" lang="zh-CN" altLang="en-US" dirty="0"/>
          </a:p>
        </p:txBody>
      </p:sp>
      <p:pic>
        <p:nvPicPr>
          <p:cNvPr id="3" name="图片 2"/>
          <p:cNvPicPr>
            <a:picLocks noChangeAspect="1"/>
          </p:cNvPicPr>
          <p:nvPr/>
        </p:nvPicPr>
        <p:blipFill>
          <a:blip r:embed="rId2"/>
          <a:stretch>
            <a:fillRect/>
          </a:stretch>
        </p:blipFill>
        <p:spPr>
          <a:xfrm>
            <a:off x="190500" y="1625600"/>
            <a:ext cx="8763000" cy="1892300"/>
          </a:xfrm>
          <a:prstGeom prst="rect">
            <a:avLst/>
          </a:prstGeom>
        </p:spPr>
      </p:pic>
    </p:spTree>
    <p:extLst>
      <p:ext uri="{BB962C8B-B14F-4D97-AF65-F5344CB8AC3E}">
        <p14:creationId xmlns:p14="http://schemas.microsoft.com/office/powerpoint/2010/main" val="12136521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搜索广告决策过程示意</a:t>
            </a:r>
            <a:endParaRPr kumimoji="1" lang="zh-CN" altLang="en-US" dirty="0"/>
          </a:p>
        </p:txBody>
      </p:sp>
      <p:pic>
        <p:nvPicPr>
          <p:cNvPr id="3" name="图片 2"/>
          <p:cNvPicPr>
            <a:picLocks noChangeAspect="1"/>
          </p:cNvPicPr>
          <p:nvPr/>
        </p:nvPicPr>
        <p:blipFill>
          <a:blip r:embed="rId3"/>
          <a:stretch>
            <a:fillRect/>
          </a:stretch>
        </p:blipFill>
        <p:spPr>
          <a:xfrm>
            <a:off x="323528" y="1150094"/>
            <a:ext cx="8686800" cy="2717800"/>
          </a:xfrm>
          <a:prstGeom prst="rect">
            <a:avLst/>
          </a:prstGeom>
        </p:spPr>
      </p:pic>
    </p:spTree>
    <p:extLst>
      <p:ext uri="{BB962C8B-B14F-4D97-AF65-F5344CB8AC3E}">
        <p14:creationId xmlns:p14="http://schemas.microsoft.com/office/powerpoint/2010/main" val="10523755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一般框架</a:t>
            </a:r>
            <a:endParaRPr kumimoji="1" lang="zh-CN" altLang="en-US" dirty="0"/>
          </a:p>
        </p:txBody>
      </p:sp>
      <p:pic>
        <p:nvPicPr>
          <p:cNvPr id="3" name="图片 2"/>
          <p:cNvPicPr>
            <a:picLocks noChangeAspect="1"/>
          </p:cNvPicPr>
          <p:nvPr/>
        </p:nvPicPr>
        <p:blipFill>
          <a:blip r:embed="rId2"/>
          <a:stretch>
            <a:fillRect/>
          </a:stretch>
        </p:blipFill>
        <p:spPr>
          <a:xfrm>
            <a:off x="400050" y="1174750"/>
            <a:ext cx="8343900" cy="2794000"/>
          </a:xfrm>
          <a:prstGeom prst="rect">
            <a:avLst/>
          </a:prstGeom>
        </p:spPr>
      </p:pic>
    </p:spTree>
    <p:extLst>
      <p:ext uri="{BB962C8B-B14F-4D97-AF65-F5344CB8AC3E}">
        <p14:creationId xmlns:p14="http://schemas.microsoft.com/office/powerpoint/2010/main" val="1046899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在线广告系统一般性架构</a:t>
            </a:r>
            <a:endParaRPr kumimoji="1" lang="zh-CN" altLang="en-US" dirty="0"/>
          </a:p>
        </p:txBody>
      </p:sp>
      <p:pic>
        <p:nvPicPr>
          <p:cNvPr id="5" name="图片 4"/>
          <p:cNvPicPr>
            <a:picLocks noChangeAspect="1"/>
          </p:cNvPicPr>
          <p:nvPr/>
        </p:nvPicPr>
        <p:blipFill>
          <a:blip r:embed="rId3"/>
          <a:stretch>
            <a:fillRect/>
          </a:stretch>
        </p:blipFill>
        <p:spPr>
          <a:xfrm>
            <a:off x="683568" y="951942"/>
            <a:ext cx="7512068" cy="4500128"/>
          </a:xfrm>
          <a:prstGeom prst="rect">
            <a:avLst/>
          </a:prstGeom>
        </p:spPr>
      </p:pic>
    </p:spTree>
    <p:extLst>
      <p:ext uri="{BB962C8B-B14F-4D97-AF65-F5344CB8AC3E}">
        <p14:creationId xmlns:p14="http://schemas.microsoft.com/office/powerpoint/2010/main" val="8359618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在线广告一般性技术</a:t>
            </a:r>
            <a:endParaRPr kumimoji="1" lang="zh-CN" altLang="en-US" dirty="0"/>
          </a:p>
        </p:txBody>
      </p:sp>
      <p:pic>
        <p:nvPicPr>
          <p:cNvPr id="5" name="图片 4"/>
          <p:cNvPicPr>
            <a:picLocks noChangeAspect="1"/>
          </p:cNvPicPr>
          <p:nvPr/>
        </p:nvPicPr>
        <p:blipFill>
          <a:blip r:embed="rId2"/>
          <a:stretch>
            <a:fillRect/>
          </a:stretch>
        </p:blipFill>
        <p:spPr>
          <a:xfrm>
            <a:off x="251520" y="1069793"/>
            <a:ext cx="8784976" cy="3950229"/>
          </a:xfrm>
          <a:prstGeom prst="rect">
            <a:avLst/>
          </a:prstGeom>
        </p:spPr>
      </p:pic>
    </p:spTree>
    <p:extLst>
      <p:ext uri="{BB962C8B-B14F-4D97-AF65-F5344CB8AC3E}">
        <p14:creationId xmlns:p14="http://schemas.microsoft.com/office/powerpoint/2010/main" val="13993459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广告定义和目的</a:t>
            </a:r>
            <a:endParaRPr kumimoji="1" lang="zh-CN" altLang="en-US" dirty="0"/>
          </a:p>
        </p:txBody>
      </p:sp>
      <p:sp>
        <p:nvSpPr>
          <p:cNvPr id="3" name="矩形 2"/>
          <p:cNvSpPr/>
          <p:nvPr/>
        </p:nvSpPr>
        <p:spPr>
          <a:xfrm>
            <a:off x="467544" y="1275606"/>
            <a:ext cx="8136904" cy="1200329"/>
          </a:xfrm>
          <a:prstGeom prst="rect">
            <a:avLst/>
          </a:prstGeom>
        </p:spPr>
        <p:txBody>
          <a:bodyPr wrap="square">
            <a:spAutoFit/>
          </a:bodyPr>
          <a:lstStyle/>
          <a:p>
            <a:r>
              <a:rPr lang="zh-CN" altLang="en-US" dirty="0">
                <a:latin typeface="KaiTi" charset="0"/>
              </a:rPr>
              <a:t>广告</a:t>
            </a:r>
            <a:r>
              <a:rPr lang="en-US" altLang="zh-CN" dirty="0">
                <a:latin typeface="KaiTi" charset="0"/>
              </a:rPr>
              <a:t>(</a:t>
            </a:r>
            <a:r>
              <a:rPr lang="en-US" altLang="zh-CN" dirty="0">
                <a:latin typeface="TimesNewRomanPSMT" charset="0"/>
              </a:rPr>
              <a:t>advertising</a:t>
            </a:r>
            <a:r>
              <a:rPr lang="en-US" altLang="zh-CN" dirty="0">
                <a:latin typeface="KaiTi" charset="0"/>
              </a:rPr>
              <a:t>)</a:t>
            </a:r>
            <a:r>
              <a:rPr lang="zh-CN" altLang="en-US" dirty="0">
                <a:latin typeface="KaiTi" charset="0"/>
              </a:rPr>
              <a:t>是由已确定</a:t>
            </a:r>
            <a:r>
              <a:rPr lang="zh-CN" altLang="en-US" dirty="0">
                <a:solidFill>
                  <a:srgbClr val="FF0000"/>
                </a:solidFill>
                <a:latin typeface="KaiTi" charset="0"/>
              </a:rPr>
              <a:t>出资</a:t>
            </a:r>
            <a:r>
              <a:rPr lang="zh-CN" altLang="en-US" dirty="0" smtClean="0">
                <a:solidFill>
                  <a:srgbClr val="FF0000"/>
                </a:solidFill>
                <a:latin typeface="KaiTi" charset="0"/>
              </a:rPr>
              <a:t>人</a:t>
            </a:r>
            <a:r>
              <a:rPr lang="zh-CN" altLang="en-US" dirty="0" smtClean="0">
                <a:latin typeface="KaiTi" charset="0"/>
              </a:rPr>
              <a:t>通</a:t>
            </a:r>
            <a:r>
              <a:rPr lang="zh-CN" altLang="en-US" dirty="0">
                <a:latin typeface="KaiTi" charset="0"/>
              </a:rPr>
              <a:t>过各种</a:t>
            </a:r>
            <a:r>
              <a:rPr lang="zh-CN" altLang="en-US" dirty="0" smtClean="0">
                <a:solidFill>
                  <a:srgbClr val="FF0000"/>
                </a:solidFill>
                <a:latin typeface="KaiTi" charset="0"/>
              </a:rPr>
              <a:t>媒介</a:t>
            </a:r>
            <a:r>
              <a:rPr lang="zh-CN" altLang="en-US" dirty="0" smtClean="0">
                <a:latin typeface="KaiTi" charset="0"/>
              </a:rPr>
              <a:t>进</a:t>
            </a:r>
            <a:r>
              <a:rPr lang="zh-CN" altLang="en-US" dirty="0">
                <a:latin typeface="KaiTi" charset="0"/>
              </a:rPr>
              <a:t>行的有关产品</a:t>
            </a:r>
            <a:r>
              <a:rPr lang="en-US" altLang="zh-CN" dirty="0">
                <a:latin typeface="KaiTi" charset="0"/>
              </a:rPr>
              <a:t>(</a:t>
            </a:r>
            <a:r>
              <a:rPr lang="zh-CN" altLang="en-US" dirty="0">
                <a:latin typeface="KaiTi" charset="0"/>
              </a:rPr>
              <a:t>商品、服务 和观点</a:t>
            </a:r>
            <a:r>
              <a:rPr lang="en-US" altLang="zh-CN" dirty="0">
                <a:latin typeface="KaiTi" charset="0"/>
              </a:rPr>
              <a:t>)</a:t>
            </a:r>
            <a:r>
              <a:rPr lang="zh-CN" altLang="en-US" dirty="0">
                <a:latin typeface="KaiTi" charset="0"/>
              </a:rPr>
              <a:t>的，通常是有偿的、有组织的、</a:t>
            </a:r>
            <a:r>
              <a:rPr lang="zh-CN" altLang="en-US" dirty="0" smtClean="0">
                <a:latin typeface="KaiTi" charset="0"/>
              </a:rPr>
              <a:t>综合</a:t>
            </a:r>
            <a:r>
              <a:rPr lang="zh-CN" altLang="en-US" dirty="0">
                <a:latin typeface="KaiTi" charset="0"/>
              </a:rPr>
              <a:t>的、劝服性的非人员的信息传播活动。 </a:t>
            </a:r>
            <a:endParaRPr lang="zh-CN" altLang="en-US" dirty="0" smtClean="0">
              <a:latin typeface="KaiTi" charset="0"/>
            </a:endParaRPr>
          </a:p>
          <a:p>
            <a:r>
              <a:rPr lang="zh-CN" altLang="en-US" dirty="0">
                <a:latin typeface="KaiTi" charset="0"/>
              </a:rPr>
              <a:t>	</a:t>
            </a:r>
            <a:r>
              <a:rPr lang="zh-CN" altLang="en-US" dirty="0" smtClean="0">
                <a:latin typeface="KaiTi" charset="0"/>
              </a:rPr>
              <a:t>				</a:t>
            </a:r>
            <a:r>
              <a:rPr lang="en-US" altLang="zh-CN" dirty="0" smtClean="0">
                <a:latin typeface="KaiTi" charset="0"/>
              </a:rPr>
              <a:t>—————《</a:t>
            </a:r>
            <a:r>
              <a:rPr lang="zh-CN" altLang="en-US" dirty="0" smtClean="0">
                <a:latin typeface="KaiTi" charset="0"/>
              </a:rPr>
              <a:t>当代广告学</a:t>
            </a:r>
            <a:r>
              <a:rPr lang="en-US" altLang="zh-CN" dirty="0" smtClean="0">
                <a:latin typeface="KaiTi" charset="0"/>
              </a:rPr>
              <a:t>》</a:t>
            </a:r>
            <a:endParaRPr lang="zh-CN" altLang="en-US" dirty="0"/>
          </a:p>
        </p:txBody>
      </p:sp>
      <p:sp>
        <p:nvSpPr>
          <p:cNvPr id="4" name="文本框 3"/>
          <p:cNvSpPr txBox="1"/>
          <p:nvPr/>
        </p:nvSpPr>
        <p:spPr>
          <a:xfrm>
            <a:off x="389600" y="2931790"/>
            <a:ext cx="7370929" cy="1200329"/>
          </a:xfrm>
          <a:prstGeom prst="rect">
            <a:avLst/>
          </a:prstGeom>
          <a:noFill/>
        </p:spPr>
        <p:txBody>
          <a:bodyPr wrap="none" rtlCol="0">
            <a:spAutoFit/>
          </a:bodyPr>
          <a:lstStyle/>
          <a:p>
            <a:r>
              <a:rPr kumimoji="1" lang="zh-CN" altLang="en-US" dirty="0" smtClean="0"/>
              <a:t>目的： </a:t>
            </a:r>
            <a:r>
              <a:rPr kumimoji="1" lang="zh-CN" altLang="en-US" dirty="0" smtClean="0">
                <a:solidFill>
                  <a:srgbClr val="FF0000"/>
                </a:solidFill>
              </a:rPr>
              <a:t>广告主</a:t>
            </a:r>
            <a:r>
              <a:rPr kumimoji="1" lang="zh-CN" altLang="en-US" dirty="0" smtClean="0"/>
              <a:t>通过</a:t>
            </a:r>
            <a:r>
              <a:rPr kumimoji="1" lang="zh-CN" altLang="en-US" dirty="0" smtClean="0">
                <a:solidFill>
                  <a:srgbClr val="FF0000"/>
                </a:solidFill>
              </a:rPr>
              <a:t>媒体</a:t>
            </a:r>
            <a:r>
              <a:rPr kumimoji="1" lang="zh-CN" altLang="en-US" dirty="0" smtClean="0"/>
              <a:t>达到低成本的用户接触</a:t>
            </a:r>
          </a:p>
          <a:p>
            <a:endParaRPr kumimoji="1" lang="zh-CN" altLang="en-US" dirty="0"/>
          </a:p>
          <a:p>
            <a:pPr marL="285750" indent="-285750">
              <a:buFontTx/>
              <a:buChar char="-"/>
            </a:pPr>
            <a:r>
              <a:rPr kumimoji="1" lang="zh-CN" altLang="en-US" dirty="0" smtClean="0"/>
              <a:t>短期：提升转化率</a:t>
            </a:r>
            <a:r>
              <a:rPr kumimoji="1" lang="en-US" altLang="zh-CN" dirty="0" smtClean="0"/>
              <a:t>/</a:t>
            </a:r>
            <a:r>
              <a:rPr kumimoji="1" lang="zh-CN" altLang="en-US" dirty="0" smtClean="0"/>
              <a:t>销售量 （效果类广告，</a:t>
            </a:r>
            <a:r>
              <a:rPr kumimoji="1" lang="en-US" altLang="zh-CN" dirty="0" err="1" smtClean="0"/>
              <a:t>eg</a:t>
            </a:r>
            <a:r>
              <a:rPr kumimoji="1" lang="en-US" altLang="zh-CN" dirty="0" smtClean="0"/>
              <a:t>:</a:t>
            </a:r>
            <a:r>
              <a:rPr kumimoji="1" lang="zh-CN" altLang="en-US" dirty="0" smtClean="0"/>
              <a:t> 互联网等数字媒体）</a:t>
            </a:r>
          </a:p>
          <a:p>
            <a:pPr marL="285750" indent="-285750">
              <a:buFontTx/>
              <a:buChar char="-"/>
            </a:pPr>
            <a:r>
              <a:rPr kumimoji="1" lang="zh-CN" altLang="en-US" dirty="0" smtClean="0"/>
              <a:t>长期：提升品牌</a:t>
            </a:r>
            <a:r>
              <a:rPr kumimoji="1" lang="en-US" altLang="zh-CN" dirty="0" smtClean="0"/>
              <a:t>/</a:t>
            </a:r>
            <a:r>
              <a:rPr kumimoji="1" lang="zh-CN" altLang="en-US" dirty="0" smtClean="0"/>
              <a:t>产品形象 （品牌类广告，</a:t>
            </a:r>
            <a:r>
              <a:rPr kumimoji="1" lang="en-US" altLang="zh-CN" dirty="0" err="1" smtClean="0"/>
              <a:t>eg</a:t>
            </a:r>
            <a:r>
              <a:rPr kumimoji="1" lang="en-US" altLang="zh-CN" dirty="0" smtClean="0"/>
              <a:t>:</a:t>
            </a:r>
            <a:r>
              <a:rPr kumimoji="1" lang="zh-CN" altLang="en-US" dirty="0" smtClean="0"/>
              <a:t> 电视等传统媒体）</a:t>
            </a:r>
            <a:endParaRPr kumimoji="1" lang="zh-CN" altLang="en-US" dirty="0"/>
          </a:p>
        </p:txBody>
      </p:sp>
    </p:spTree>
    <p:extLst>
      <p:ext uri="{BB962C8B-B14F-4D97-AF65-F5344CB8AC3E}">
        <p14:creationId xmlns:p14="http://schemas.microsoft.com/office/powerpoint/2010/main" val="16846189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关键问题</a:t>
            </a:r>
            <a:endParaRPr kumimoji="1" lang="zh-CN" altLang="en-US" dirty="0"/>
          </a:p>
        </p:txBody>
      </p:sp>
      <p:sp>
        <p:nvSpPr>
          <p:cNvPr id="3" name="文本框 2"/>
          <p:cNvSpPr txBox="1"/>
          <p:nvPr/>
        </p:nvSpPr>
        <p:spPr>
          <a:xfrm>
            <a:off x="395288" y="1059582"/>
            <a:ext cx="8497192" cy="2308324"/>
          </a:xfrm>
          <a:prstGeom prst="rect">
            <a:avLst/>
          </a:prstGeom>
          <a:noFill/>
        </p:spPr>
        <p:txBody>
          <a:bodyPr wrap="square" rtlCol="0">
            <a:spAutoFit/>
          </a:bodyPr>
          <a:lstStyle/>
          <a:p>
            <a:pPr marL="285750" indent="-285750">
              <a:buFont typeface="Arial" charset="0"/>
              <a:buChar char="•"/>
            </a:pPr>
            <a:r>
              <a:rPr kumimoji="1" lang="zh-CN" altLang="en-US" dirty="0"/>
              <a:t>在线</a:t>
            </a:r>
            <a:r>
              <a:rPr kumimoji="1" lang="zh-CN" altLang="en-US" dirty="0" smtClean="0"/>
              <a:t>分配 </a:t>
            </a:r>
            <a:r>
              <a:rPr kumimoji="1" lang="en-US" altLang="zh-CN" dirty="0" smtClean="0"/>
              <a:t>(</a:t>
            </a:r>
            <a:r>
              <a:rPr kumimoji="1" lang="zh-CN" altLang="en-US" dirty="0" smtClean="0"/>
              <a:t>合约广告中</a:t>
            </a:r>
            <a:r>
              <a:rPr kumimoji="1" lang="zh-CN" altLang="en-US" dirty="0" smtClean="0"/>
              <a:t>量约束</a:t>
            </a:r>
            <a:r>
              <a:rPr kumimoji="1" lang="zh-CN" altLang="en-US" dirty="0" smtClean="0"/>
              <a:t>下的效益优化</a:t>
            </a:r>
            <a:r>
              <a:rPr kumimoji="1" lang="en-US" altLang="zh-CN" dirty="0" smtClean="0"/>
              <a:t>)</a:t>
            </a:r>
            <a:endParaRPr kumimoji="1" lang="zh-CN" altLang="en-US" dirty="0"/>
          </a:p>
          <a:p>
            <a:pPr marL="285750" indent="-285750">
              <a:buFont typeface="Arial" charset="0"/>
              <a:buChar char="•"/>
            </a:pPr>
            <a:r>
              <a:rPr kumimoji="1" lang="zh-CN" altLang="en-US" dirty="0" smtClean="0"/>
              <a:t>受众定向 </a:t>
            </a:r>
            <a:r>
              <a:rPr kumimoji="1" lang="en-US" altLang="zh-CN" dirty="0" smtClean="0"/>
              <a:t>(</a:t>
            </a:r>
            <a:r>
              <a:rPr kumimoji="1" lang="zh-CN" altLang="en-US" dirty="0" smtClean="0"/>
              <a:t>广告网络和</a:t>
            </a:r>
            <a:r>
              <a:rPr kumimoji="1" lang="en-US" altLang="zh-CN" dirty="0" smtClean="0"/>
              <a:t>RLT)</a:t>
            </a:r>
            <a:endParaRPr kumimoji="1" lang="zh-CN" altLang="en-US" dirty="0" smtClean="0"/>
          </a:p>
          <a:p>
            <a:pPr marL="285750" indent="-285750">
              <a:buFont typeface="Arial" charset="0"/>
              <a:buChar char="•"/>
            </a:pPr>
            <a:r>
              <a:rPr kumimoji="1" lang="zh-CN" altLang="en-US" dirty="0"/>
              <a:t>定价</a:t>
            </a:r>
            <a:r>
              <a:rPr kumimoji="1" lang="zh-CN" altLang="en-US" dirty="0" smtClean="0"/>
              <a:t>问题</a:t>
            </a:r>
            <a:endParaRPr kumimoji="1" lang="zh-CN" altLang="en-US" dirty="0" smtClean="0"/>
          </a:p>
          <a:p>
            <a:pPr marL="285750" indent="-285750">
              <a:buFont typeface="Arial" charset="0"/>
              <a:buChar char="•"/>
            </a:pPr>
            <a:r>
              <a:rPr kumimoji="1" lang="zh-CN" altLang="en-US" dirty="0" smtClean="0"/>
              <a:t>广告检索</a:t>
            </a:r>
          </a:p>
          <a:p>
            <a:pPr marL="285750" indent="-285750">
              <a:buFont typeface="Arial" charset="0"/>
              <a:buChar char="•"/>
            </a:pPr>
            <a:r>
              <a:rPr kumimoji="1" lang="zh-CN" altLang="en-US" dirty="0" smtClean="0"/>
              <a:t>广告排序 </a:t>
            </a:r>
            <a:r>
              <a:rPr kumimoji="1" lang="en-US" altLang="zh-CN" dirty="0" err="1" smtClean="0"/>
              <a:t>eCPM</a:t>
            </a:r>
            <a:r>
              <a:rPr kumimoji="1" lang="zh-CN" altLang="en-US" dirty="0" smtClean="0"/>
              <a:t> </a:t>
            </a:r>
            <a:r>
              <a:rPr kumimoji="1" lang="en-US" altLang="zh-CN" dirty="0" smtClean="0"/>
              <a:t>=</a:t>
            </a:r>
            <a:r>
              <a:rPr kumimoji="1" lang="zh-CN" altLang="en-US" dirty="0" smtClean="0"/>
              <a:t> </a:t>
            </a:r>
            <a:r>
              <a:rPr kumimoji="1" lang="en-US" altLang="zh-CN" dirty="0" smtClean="0"/>
              <a:t>CTR</a:t>
            </a:r>
            <a:r>
              <a:rPr kumimoji="1" lang="zh-CN" altLang="en-US" dirty="0" smtClean="0"/>
              <a:t> * </a:t>
            </a:r>
            <a:r>
              <a:rPr kumimoji="1" lang="en-US" altLang="zh-CN" dirty="0" smtClean="0"/>
              <a:t>bid</a:t>
            </a:r>
            <a:endParaRPr kumimoji="1" lang="zh-CN" altLang="en-US" dirty="0" smtClean="0"/>
          </a:p>
          <a:p>
            <a:pPr marL="742950" lvl="1" indent="-285750">
              <a:buFont typeface="Arial" charset="0"/>
              <a:buChar char="•"/>
            </a:pPr>
            <a:r>
              <a:rPr kumimoji="1" lang="zh-CN" altLang="en-US" dirty="0" smtClean="0"/>
              <a:t>点击率预测</a:t>
            </a:r>
          </a:p>
          <a:p>
            <a:pPr marL="742950" lvl="1" indent="-285750">
              <a:buFont typeface="Arial" charset="0"/>
              <a:buChar char="•"/>
            </a:pPr>
            <a:r>
              <a:rPr kumimoji="1" lang="zh-CN" altLang="en-US" dirty="0" smtClean="0"/>
              <a:t>出价问题</a:t>
            </a:r>
          </a:p>
          <a:p>
            <a:pPr marL="742950" lvl="1" indent="-285750">
              <a:buFont typeface="Arial" charset="0"/>
              <a:buChar char="•"/>
            </a:pPr>
            <a:r>
              <a:rPr kumimoji="1" lang="zh-CN" altLang="en-US" dirty="0" smtClean="0"/>
              <a:t>转化率预测</a:t>
            </a:r>
          </a:p>
        </p:txBody>
      </p:sp>
      <p:sp>
        <p:nvSpPr>
          <p:cNvPr id="5" name="矩形 4"/>
          <p:cNvSpPr/>
          <p:nvPr/>
        </p:nvSpPr>
        <p:spPr>
          <a:xfrm>
            <a:off x="323528" y="3808660"/>
            <a:ext cx="5616624" cy="923330"/>
          </a:xfrm>
          <a:prstGeom prst="rect">
            <a:avLst/>
          </a:prstGeom>
        </p:spPr>
        <p:txBody>
          <a:bodyPr wrap="square">
            <a:spAutoFit/>
          </a:bodyPr>
          <a:lstStyle/>
          <a:p>
            <a:r>
              <a:rPr kumimoji="1" lang="zh-CN" altLang="en-US" dirty="0" smtClean="0"/>
              <a:t>广告投放机</a:t>
            </a:r>
            <a:r>
              <a:rPr kumimoji="1" lang="zh-CN" altLang="en-US" dirty="0" smtClean="0"/>
              <a:t>重要</a:t>
            </a:r>
            <a:r>
              <a:rPr kumimoji="1" lang="zh-CN" altLang="en-US" dirty="0"/>
              <a:t>指标</a:t>
            </a:r>
            <a:r>
              <a:rPr kumimoji="1" lang="zh-CN" altLang="en-US" dirty="0" smtClean="0"/>
              <a:t>：</a:t>
            </a:r>
            <a:endParaRPr kumimoji="1" lang="zh-CN" altLang="en-US" dirty="0"/>
          </a:p>
          <a:p>
            <a:pPr marL="285750" indent="-285750">
              <a:buFont typeface="Arial" charset="0"/>
              <a:buChar char="•"/>
            </a:pPr>
            <a:r>
              <a:rPr kumimoji="1" lang="en-US" altLang="zh-CN" dirty="0"/>
              <a:t>QPS</a:t>
            </a:r>
            <a:r>
              <a:rPr kumimoji="1" lang="zh-CN" altLang="en-US" dirty="0"/>
              <a:t>（</a:t>
            </a:r>
            <a:r>
              <a:rPr kumimoji="1" lang="en-US" altLang="zh-CN" dirty="0"/>
              <a:t>Query</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）每秒查询数</a:t>
            </a:r>
          </a:p>
          <a:p>
            <a:pPr marL="285750" indent="-285750">
              <a:buFont typeface="Arial" charset="0"/>
              <a:buChar char="•"/>
            </a:pPr>
            <a:r>
              <a:rPr kumimoji="1" lang="zh-CN" altLang="en-US" dirty="0"/>
              <a:t>广告决策的延迟（严重影响用户体验和广告效果）</a:t>
            </a:r>
          </a:p>
        </p:txBody>
      </p:sp>
    </p:spTree>
    <p:extLst>
      <p:ext uri="{BB962C8B-B14F-4D97-AF65-F5344CB8AC3E}">
        <p14:creationId xmlns:p14="http://schemas.microsoft.com/office/powerpoint/2010/main" val="20443514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b="1" dirty="0" smtClean="0"/>
              <a:t>在线分配</a:t>
            </a:r>
            <a:r>
              <a:rPr kumimoji="1" lang="en-US" altLang="zh-CN" dirty="0" smtClean="0"/>
              <a:t>-</a:t>
            </a:r>
            <a:r>
              <a:rPr kumimoji="1" lang="zh-CN" altLang="en-US" dirty="0" smtClean="0"/>
              <a:t>合约广告核心技术</a:t>
            </a:r>
            <a:endParaRPr kumimoji="1" lang="zh-CN" altLang="en-US" dirty="0"/>
          </a:p>
        </p:txBody>
      </p:sp>
      <p:sp>
        <p:nvSpPr>
          <p:cNvPr id="3" name="文本框 2"/>
          <p:cNvSpPr txBox="1"/>
          <p:nvPr/>
        </p:nvSpPr>
        <p:spPr>
          <a:xfrm>
            <a:off x="395288" y="1059582"/>
            <a:ext cx="8425184" cy="4185761"/>
          </a:xfrm>
          <a:prstGeom prst="rect">
            <a:avLst/>
          </a:prstGeom>
          <a:noFill/>
        </p:spPr>
        <p:txBody>
          <a:bodyPr wrap="square" rtlCol="0">
            <a:spAutoFit/>
          </a:bodyPr>
          <a:lstStyle/>
          <a:p>
            <a:pPr marL="285750" indent="-285750">
              <a:buFont typeface="Arial" charset="0"/>
              <a:buChar char="•"/>
            </a:pPr>
            <a:r>
              <a:rPr kumimoji="1" lang="zh-CN" altLang="en-US" sz="1400" dirty="0" smtClean="0"/>
              <a:t>广告排期系统</a:t>
            </a:r>
            <a:r>
              <a:rPr kumimoji="1" lang="en-US" altLang="zh-CN" sz="1400" dirty="0" smtClean="0"/>
              <a:t>【</a:t>
            </a:r>
            <a:r>
              <a:rPr kumimoji="1" lang="zh-CN" altLang="en-US" sz="1400" dirty="0" smtClean="0"/>
              <a:t>早期</a:t>
            </a:r>
            <a:r>
              <a:rPr kumimoji="1" lang="en-US" altLang="zh-CN" sz="1400" dirty="0" smtClean="0"/>
              <a:t>】</a:t>
            </a:r>
            <a:endParaRPr kumimoji="1" lang="zh-CN" altLang="en-US" sz="1400" dirty="0" smtClean="0"/>
          </a:p>
          <a:p>
            <a:pPr marL="742950" lvl="1" indent="-285750">
              <a:buFont typeface="Arial" charset="0"/>
              <a:buChar char="•"/>
            </a:pPr>
            <a:r>
              <a:rPr kumimoji="1" lang="zh-CN" altLang="en-US" sz="1400" dirty="0" smtClean="0"/>
              <a:t>针对按</a:t>
            </a:r>
            <a:r>
              <a:rPr kumimoji="1" lang="en-US" altLang="zh-CN" sz="1400" dirty="0" smtClean="0"/>
              <a:t>CPT</a:t>
            </a:r>
            <a:r>
              <a:rPr kumimoji="1" lang="zh-CN" altLang="en-US" sz="1400" dirty="0" smtClean="0"/>
              <a:t>结算的广告位合约</a:t>
            </a:r>
          </a:p>
          <a:p>
            <a:pPr marL="742950" lvl="1" indent="-285750">
              <a:buFont typeface="Arial" charset="0"/>
              <a:buChar char="•"/>
            </a:pPr>
            <a:r>
              <a:rPr kumimoji="1" lang="zh-CN" altLang="en-US" sz="1400" dirty="0" smtClean="0"/>
              <a:t>排期与动态广告混合系统</a:t>
            </a:r>
          </a:p>
          <a:p>
            <a:pPr marL="742950" lvl="1" indent="-285750">
              <a:buFont typeface="Arial" charset="0"/>
              <a:buChar char="•"/>
            </a:pPr>
            <a:r>
              <a:rPr kumimoji="1" lang="zh-CN" altLang="en-US" sz="1400" dirty="0" smtClean="0"/>
              <a:t>防天窗问题</a:t>
            </a:r>
          </a:p>
          <a:p>
            <a:pPr marL="285750" indent="-285750">
              <a:buFont typeface="Arial" charset="0"/>
              <a:buChar char="•"/>
            </a:pPr>
            <a:r>
              <a:rPr kumimoji="1" lang="zh-CN" altLang="en-US" sz="1400" dirty="0" smtClean="0"/>
              <a:t>担保式投送系统</a:t>
            </a:r>
            <a:r>
              <a:rPr kumimoji="1" lang="en-US" altLang="zh-CN" sz="1400" dirty="0" smtClean="0"/>
              <a:t>【</a:t>
            </a:r>
            <a:r>
              <a:rPr kumimoji="1" lang="zh-CN" altLang="en-US" sz="1400" dirty="0" smtClean="0"/>
              <a:t>当前</a:t>
            </a:r>
            <a:r>
              <a:rPr kumimoji="1" lang="en-US" altLang="zh-CN" sz="1400" dirty="0" smtClean="0"/>
              <a:t>】</a:t>
            </a:r>
            <a:endParaRPr kumimoji="1" lang="zh-CN" altLang="en-US" sz="1400" dirty="0" smtClean="0"/>
          </a:p>
          <a:p>
            <a:pPr marL="742950" lvl="1" indent="-285750">
              <a:buFont typeface="Arial" charset="0"/>
              <a:buChar char="•"/>
            </a:pPr>
            <a:r>
              <a:rPr kumimoji="1" lang="zh-CN" altLang="en-US" sz="1400" dirty="0" smtClean="0"/>
              <a:t>针对按</a:t>
            </a:r>
            <a:r>
              <a:rPr kumimoji="1" lang="en-US" altLang="zh-CN" sz="1400" dirty="0" smtClean="0"/>
              <a:t>CPM</a:t>
            </a:r>
            <a:r>
              <a:rPr kumimoji="1" lang="zh-CN" altLang="en-US" sz="1400" dirty="0" smtClean="0"/>
              <a:t>结算的广告位合约</a:t>
            </a:r>
          </a:p>
          <a:p>
            <a:pPr marL="742950" lvl="1" indent="-285750">
              <a:buFont typeface="Arial" charset="0"/>
              <a:buChar char="•"/>
            </a:pPr>
            <a:r>
              <a:rPr kumimoji="1" lang="zh-CN" altLang="en-US" sz="1400" b="1" dirty="0" smtClean="0"/>
              <a:t>在线分配</a:t>
            </a:r>
            <a:r>
              <a:rPr kumimoji="1" lang="en-US" altLang="zh-CN" sz="1400" dirty="0" smtClean="0"/>
              <a:t>(</a:t>
            </a:r>
            <a:r>
              <a:rPr kumimoji="1" lang="zh-CN" altLang="en-US" sz="1400" dirty="0" smtClean="0"/>
              <a:t>有量约束的情况下的优化问题</a:t>
            </a:r>
            <a:r>
              <a:rPr kumimoji="1" lang="en-US" altLang="zh-CN" sz="1400" dirty="0" smtClean="0"/>
              <a:t>)</a:t>
            </a:r>
            <a:endParaRPr kumimoji="1" lang="zh-CN" altLang="en-US" sz="1400" dirty="0" smtClean="0"/>
          </a:p>
          <a:p>
            <a:pPr marL="1200150" lvl="2" indent="-285750">
              <a:buFont typeface="Arial" charset="0"/>
              <a:buChar char="•"/>
            </a:pPr>
            <a:r>
              <a:rPr kumimoji="1" lang="zh-CN" altLang="en-US" sz="1400" dirty="0" smtClean="0"/>
              <a:t>二部图匹配问题</a:t>
            </a:r>
          </a:p>
          <a:p>
            <a:pPr marL="1200150" lvl="2" indent="-285750">
              <a:buFont typeface="Arial" charset="0"/>
              <a:buChar char="•"/>
            </a:pPr>
            <a:r>
              <a:rPr kumimoji="1" lang="zh-CN" altLang="en-US" sz="1400" dirty="0" smtClean="0"/>
              <a:t>优化算法</a:t>
            </a:r>
          </a:p>
          <a:p>
            <a:pPr marL="1657350" lvl="3" indent="-285750">
              <a:buFont typeface="Arial" charset="0"/>
              <a:buChar char="•"/>
            </a:pPr>
            <a:r>
              <a:rPr kumimoji="1" lang="zh-CN" altLang="en-US" sz="1400" dirty="0" smtClean="0"/>
              <a:t>直接求解</a:t>
            </a:r>
          </a:p>
          <a:p>
            <a:pPr marL="1657350" lvl="3" indent="-285750">
              <a:buFont typeface="Arial" charset="0"/>
              <a:buChar char="•"/>
            </a:pPr>
            <a:r>
              <a:rPr kumimoji="1" lang="zh-CN" altLang="en-US" sz="1400" dirty="0" smtClean="0"/>
              <a:t>对偶法</a:t>
            </a:r>
            <a:r>
              <a:rPr kumimoji="1" lang="en-US" altLang="zh-CN" sz="1400" dirty="0" smtClean="0"/>
              <a:t>(</a:t>
            </a:r>
            <a:r>
              <a:rPr kumimoji="1" lang="zh-CN" altLang="en-US" sz="1400" dirty="0" smtClean="0"/>
              <a:t>紧凑分配方案</a:t>
            </a:r>
            <a:r>
              <a:rPr kumimoji="1" lang="en-US" altLang="zh-CN" sz="1400" dirty="0" smtClean="0"/>
              <a:t>)</a:t>
            </a:r>
            <a:endParaRPr kumimoji="1" lang="zh-CN" altLang="en-US" sz="1400" dirty="0" smtClean="0"/>
          </a:p>
          <a:p>
            <a:pPr marL="1657350" lvl="3" indent="-285750">
              <a:buFont typeface="Arial" charset="0"/>
              <a:buChar char="•"/>
            </a:pPr>
            <a:r>
              <a:rPr kumimoji="1" lang="zh-CN" altLang="en-US" sz="1400" dirty="0" smtClean="0"/>
              <a:t>综合分配方案</a:t>
            </a:r>
            <a:r>
              <a:rPr kumimoji="1" lang="en-US" altLang="zh-CN" sz="1400" dirty="0" smtClean="0"/>
              <a:t>SHALE</a:t>
            </a:r>
            <a:endParaRPr kumimoji="1" lang="zh-CN" altLang="en-US" sz="1400" dirty="0" smtClean="0"/>
          </a:p>
          <a:p>
            <a:pPr marL="1657350" lvl="3" indent="-285750">
              <a:buFont typeface="Arial" charset="0"/>
              <a:buChar char="•"/>
            </a:pPr>
            <a:r>
              <a:rPr kumimoji="1" lang="zh-CN" altLang="en-US" sz="1400" dirty="0" smtClean="0"/>
              <a:t>启发式的</a:t>
            </a:r>
            <a:r>
              <a:rPr kumimoji="1" lang="en-US" altLang="zh-CN" sz="1400" dirty="0" smtClean="0"/>
              <a:t>HWM</a:t>
            </a:r>
            <a:endParaRPr kumimoji="1" lang="zh-CN" altLang="en-US" sz="1400" dirty="0" smtClean="0"/>
          </a:p>
          <a:p>
            <a:pPr marL="742950" lvl="1" indent="-285750">
              <a:buFont typeface="Arial" charset="0"/>
              <a:buChar char="•"/>
            </a:pPr>
            <a:r>
              <a:rPr kumimoji="1" lang="zh-CN" altLang="en-US" sz="1400" dirty="0" smtClean="0"/>
              <a:t>流量预测</a:t>
            </a:r>
          </a:p>
          <a:p>
            <a:pPr marL="1200150" lvl="2" indent="-285750">
              <a:buFont typeface="Arial" charset="0"/>
              <a:buChar char="•"/>
            </a:pPr>
            <a:r>
              <a:rPr kumimoji="1" lang="zh-CN" altLang="en-US" sz="1400" dirty="0" smtClean="0"/>
              <a:t>给定受众条件下的广告展示量预测</a:t>
            </a:r>
          </a:p>
          <a:p>
            <a:pPr marL="1200150" lvl="2" indent="-285750">
              <a:buFont typeface="Arial" charset="0"/>
              <a:buChar char="•"/>
            </a:pPr>
            <a:r>
              <a:rPr kumimoji="1" lang="zh-CN" altLang="en-US" sz="1400" dirty="0" smtClean="0"/>
              <a:t>历史数据统计来拟合</a:t>
            </a:r>
          </a:p>
          <a:p>
            <a:pPr marL="742950" lvl="1" indent="-285750">
              <a:buFont typeface="Arial" charset="0"/>
              <a:buChar char="•"/>
            </a:pPr>
            <a:r>
              <a:rPr kumimoji="1" lang="zh-CN" altLang="en-US" sz="1400" dirty="0" smtClean="0"/>
              <a:t>频次控制</a:t>
            </a:r>
          </a:p>
          <a:p>
            <a:pPr marL="1200150" lvl="2" indent="-285750">
              <a:buFont typeface="Arial" charset="0"/>
              <a:buChar char="•"/>
            </a:pPr>
            <a:r>
              <a:rPr kumimoji="1" lang="zh-CN" altLang="en-US" sz="1400" dirty="0" smtClean="0"/>
              <a:t>指的是某个用户在一段时间内看到某个或某组广告的曝光次数</a:t>
            </a:r>
          </a:p>
          <a:p>
            <a:pPr marL="1200150" lvl="2" indent="-285750">
              <a:buFont typeface="Arial" charset="0"/>
              <a:buChar char="•"/>
            </a:pPr>
            <a:endParaRPr kumimoji="1" lang="zh-CN" altLang="en-US" sz="1400" dirty="0"/>
          </a:p>
        </p:txBody>
      </p:sp>
    </p:spTree>
    <p:extLst>
      <p:ext uri="{BB962C8B-B14F-4D97-AF65-F5344CB8AC3E}">
        <p14:creationId xmlns:p14="http://schemas.microsoft.com/office/powerpoint/2010/main" val="2848276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b="1" dirty="0" smtClean="0"/>
              <a:t>受众定向</a:t>
            </a:r>
            <a:endParaRPr kumimoji="1" lang="zh-CN" altLang="en-US" b="1" dirty="0"/>
          </a:p>
        </p:txBody>
      </p:sp>
      <p:sp>
        <p:nvSpPr>
          <p:cNvPr id="3" name="文本框 2"/>
          <p:cNvSpPr txBox="1"/>
          <p:nvPr/>
        </p:nvSpPr>
        <p:spPr>
          <a:xfrm>
            <a:off x="395288" y="1059582"/>
            <a:ext cx="8425184" cy="3693319"/>
          </a:xfrm>
          <a:prstGeom prst="rect">
            <a:avLst/>
          </a:prstGeom>
          <a:noFill/>
        </p:spPr>
        <p:txBody>
          <a:bodyPr wrap="square" rtlCol="0">
            <a:spAutoFit/>
          </a:bodyPr>
          <a:lstStyle/>
          <a:p>
            <a:pPr marL="285750" indent="-285750">
              <a:buFont typeface="Arial" charset="0"/>
              <a:buChar char="•"/>
            </a:pPr>
            <a:r>
              <a:rPr kumimoji="1" lang="zh-CN" altLang="en-US" dirty="0" smtClean="0"/>
              <a:t>用户标签</a:t>
            </a:r>
          </a:p>
          <a:p>
            <a:pPr marL="742950" lvl="1" indent="-285750">
              <a:buFont typeface="Arial" charset="0"/>
              <a:buChar char="•"/>
            </a:pPr>
            <a:r>
              <a:rPr kumimoji="1" lang="en-US" altLang="zh-CN" dirty="0" smtClean="0"/>
              <a:t>t(u)</a:t>
            </a:r>
            <a:endParaRPr kumimoji="1" lang="zh-CN" altLang="en-US" dirty="0" smtClean="0"/>
          </a:p>
          <a:p>
            <a:pPr marL="742950" lvl="1" indent="-285750">
              <a:buFont typeface="Arial" charset="0"/>
              <a:buChar char="•"/>
            </a:pPr>
            <a:r>
              <a:rPr kumimoji="1" lang="zh-CN" altLang="en-US" dirty="0" smtClean="0"/>
              <a:t>人口属性定向</a:t>
            </a:r>
          </a:p>
          <a:p>
            <a:pPr marL="1200150" lvl="2" indent="-285750">
              <a:buFont typeface="Arial" charset="0"/>
              <a:buChar char="•"/>
            </a:pPr>
            <a:r>
              <a:rPr kumimoji="1" lang="zh-CN" altLang="en-US" dirty="0" smtClean="0"/>
              <a:t>预测问题</a:t>
            </a:r>
            <a:r>
              <a:rPr kumimoji="1" lang="en-US" altLang="zh-CN" dirty="0" smtClean="0"/>
              <a:t>【</a:t>
            </a:r>
            <a:r>
              <a:rPr kumimoji="1" lang="zh-CN" altLang="en-US" dirty="0" smtClean="0"/>
              <a:t>男</a:t>
            </a:r>
            <a:r>
              <a:rPr kumimoji="1" lang="en-US" altLang="zh-CN" dirty="0" smtClean="0"/>
              <a:t>/</a:t>
            </a:r>
            <a:r>
              <a:rPr kumimoji="1" lang="zh-CN" altLang="en-US" dirty="0" smtClean="0"/>
              <a:t>女、年龄阶段、地域</a:t>
            </a:r>
            <a:r>
              <a:rPr kumimoji="1" lang="en-US" altLang="zh-CN" dirty="0" smtClean="0"/>
              <a:t>】</a:t>
            </a:r>
            <a:endParaRPr kumimoji="1" lang="zh-CN" altLang="en-US" dirty="0" smtClean="0"/>
          </a:p>
          <a:p>
            <a:pPr marL="742950" lvl="1" indent="-285750">
              <a:buFont typeface="Arial" charset="0"/>
              <a:buChar char="•"/>
            </a:pPr>
            <a:r>
              <a:rPr kumimoji="1" lang="zh-CN" altLang="en-US" dirty="0" smtClean="0"/>
              <a:t>行为定向</a:t>
            </a:r>
            <a:r>
              <a:rPr kumimoji="1" lang="en-US" altLang="zh-CN" dirty="0" smtClean="0"/>
              <a:t>(</a:t>
            </a:r>
            <a:r>
              <a:rPr kumimoji="1" lang="en-US" altLang="zh-CN" dirty="0" err="1" smtClean="0"/>
              <a:t>Behavioural</a:t>
            </a:r>
            <a:r>
              <a:rPr kumimoji="1" lang="zh-CN" altLang="en-US" dirty="0" smtClean="0"/>
              <a:t> </a:t>
            </a:r>
            <a:r>
              <a:rPr kumimoji="1" lang="en-US" altLang="zh-CN" dirty="0" smtClean="0"/>
              <a:t>Targeting)</a:t>
            </a:r>
            <a:endParaRPr kumimoji="1" lang="zh-CN" altLang="en-US" dirty="0" smtClean="0"/>
          </a:p>
          <a:p>
            <a:pPr marL="1200150" lvl="2" indent="-285750">
              <a:buFont typeface="Arial" charset="0"/>
              <a:buChar char="•"/>
            </a:pPr>
            <a:r>
              <a:rPr kumimoji="1" lang="zh-CN" altLang="en-US" dirty="0"/>
              <a:t>行为标签</a:t>
            </a:r>
            <a:r>
              <a:rPr kumimoji="1" lang="zh-CN" altLang="en-US" dirty="0" smtClean="0"/>
              <a:t>化</a:t>
            </a:r>
            <a:endParaRPr kumimoji="1" lang="zh-CN" altLang="en-US" dirty="0" smtClean="0"/>
          </a:p>
          <a:p>
            <a:pPr marL="1200150" lvl="2" indent="-285750">
              <a:buFont typeface="Arial" charset="0"/>
              <a:buChar char="•"/>
            </a:pPr>
            <a:r>
              <a:rPr kumimoji="1" lang="zh-CN" altLang="en-US" dirty="0" smtClean="0"/>
              <a:t>泊松分布、广义线性模型</a:t>
            </a:r>
          </a:p>
          <a:p>
            <a:pPr marL="285750" indent="-285750">
              <a:buFont typeface="Arial" charset="0"/>
              <a:buChar char="•"/>
            </a:pPr>
            <a:r>
              <a:rPr kumimoji="1" lang="zh-CN" altLang="en-US" dirty="0" smtClean="0"/>
              <a:t>定制化标签</a:t>
            </a:r>
          </a:p>
          <a:p>
            <a:pPr marL="742950" lvl="1" indent="-285750">
              <a:buFont typeface="Arial" charset="0"/>
              <a:buChar char="•"/>
            </a:pPr>
            <a:r>
              <a:rPr kumimoji="1" lang="en-US" altLang="zh-CN" dirty="0" smtClean="0"/>
              <a:t>t(a,</a:t>
            </a:r>
            <a:r>
              <a:rPr kumimoji="1" lang="zh-CN" altLang="en-US" dirty="0" smtClean="0"/>
              <a:t> </a:t>
            </a:r>
            <a:r>
              <a:rPr kumimoji="1" lang="en-US" altLang="zh-CN" dirty="0" smtClean="0"/>
              <a:t>u)</a:t>
            </a:r>
            <a:r>
              <a:rPr kumimoji="1" lang="zh-CN" altLang="en-US" dirty="0" smtClean="0"/>
              <a:t> ：和广告主有关</a:t>
            </a:r>
          </a:p>
          <a:p>
            <a:pPr marL="742950" lvl="1" indent="-285750">
              <a:buFont typeface="Arial" charset="0"/>
              <a:buChar char="•"/>
            </a:pPr>
            <a:r>
              <a:rPr kumimoji="1" lang="zh-CN" altLang="en-US" dirty="0" smtClean="0"/>
              <a:t>重定向、新客推荐</a:t>
            </a:r>
          </a:p>
          <a:p>
            <a:pPr marL="742950" lvl="1" indent="-285750">
              <a:buFont typeface="Arial" charset="0"/>
              <a:buChar char="•"/>
            </a:pPr>
            <a:r>
              <a:rPr kumimoji="1" lang="en-US" altLang="zh-CN" dirty="0" err="1" smtClean="0"/>
              <a:t>eg</a:t>
            </a:r>
            <a:r>
              <a:rPr kumimoji="1" lang="en-US" altLang="zh-CN" dirty="0" smtClean="0"/>
              <a:t>:</a:t>
            </a:r>
            <a:r>
              <a:rPr kumimoji="1" lang="zh-CN" altLang="en-US" dirty="0" smtClean="0"/>
              <a:t> 广告主</a:t>
            </a:r>
            <a:r>
              <a:rPr kumimoji="1" lang="en-US" altLang="zh-CN" dirty="0" smtClean="0"/>
              <a:t>A</a:t>
            </a:r>
            <a:r>
              <a:rPr kumimoji="1" lang="zh-CN" altLang="en-US" dirty="0" smtClean="0"/>
              <a:t>的老用户、潜在用户、流失用户</a:t>
            </a:r>
          </a:p>
          <a:p>
            <a:endParaRPr kumimoji="1" lang="zh-CN" altLang="en-US" dirty="0" smtClean="0"/>
          </a:p>
          <a:p>
            <a:r>
              <a:rPr kumimoji="1" lang="zh-CN" altLang="en-US" b="1" dirty="0" smtClean="0"/>
              <a:t>选取广告候选的过程</a:t>
            </a:r>
            <a:endParaRPr kumimoji="1" lang="zh-CN" altLang="en-US" b="1" dirty="0"/>
          </a:p>
        </p:txBody>
      </p:sp>
    </p:spTree>
    <p:extLst>
      <p:ext uri="{BB962C8B-B14F-4D97-AF65-F5344CB8AC3E}">
        <p14:creationId xmlns:p14="http://schemas.microsoft.com/office/powerpoint/2010/main" val="5834670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b="1" dirty="0" smtClean="0"/>
              <a:t>受众定向</a:t>
            </a:r>
            <a:endParaRPr kumimoji="1" lang="zh-CN" altLang="en-US" b="1" dirty="0"/>
          </a:p>
        </p:txBody>
      </p:sp>
      <p:sp>
        <p:nvSpPr>
          <p:cNvPr id="3" name="文本框 2"/>
          <p:cNvSpPr txBox="1"/>
          <p:nvPr/>
        </p:nvSpPr>
        <p:spPr>
          <a:xfrm>
            <a:off x="395288" y="1059582"/>
            <a:ext cx="8353176" cy="2862322"/>
          </a:xfrm>
          <a:prstGeom prst="rect">
            <a:avLst/>
          </a:prstGeom>
          <a:noFill/>
        </p:spPr>
        <p:txBody>
          <a:bodyPr wrap="square" rtlCol="0">
            <a:spAutoFit/>
          </a:bodyPr>
          <a:lstStyle/>
          <a:p>
            <a:pPr marL="285750" indent="-285750">
              <a:buFont typeface="Arial" charset="0"/>
              <a:buChar char="•"/>
            </a:pPr>
            <a:r>
              <a:rPr kumimoji="1" lang="zh-CN" altLang="en-US" dirty="0"/>
              <a:t>上下文标签</a:t>
            </a:r>
          </a:p>
          <a:p>
            <a:pPr marL="742950" lvl="1" indent="-285750">
              <a:buFont typeface="Arial" charset="0"/>
              <a:buChar char="•"/>
            </a:pPr>
            <a:r>
              <a:rPr kumimoji="1" lang="en-US" altLang="zh-CN" dirty="0"/>
              <a:t>t(c)</a:t>
            </a:r>
            <a:endParaRPr kumimoji="1" lang="zh-CN" altLang="en-US" dirty="0"/>
          </a:p>
          <a:p>
            <a:pPr marL="742950" lvl="1" indent="-285750">
              <a:buFont typeface="Arial" charset="0"/>
              <a:buChar char="•"/>
            </a:pPr>
            <a:r>
              <a:rPr kumimoji="1" lang="zh-CN" altLang="en-US" dirty="0"/>
              <a:t>地域定向、频道定向、上下文定向</a:t>
            </a:r>
          </a:p>
          <a:p>
            <a:pPr marL="742950" lvl="1" indent="-285750">
              <a:buFont typeface="Arial" charset="0"/>
              <a:buChar char="•"/>
            </a:pPr>
            <a:r>
              <a:rPr kumimoji="1" lang="zh-CN" altLang="en-US" dirty="0"/>
              <a:t>技术</a:t>
            </a:r>
          </a:p>
          <a:p>
            <a:pPr marL="1200150" lvl="2" indent="-285750">
              <a:buFont typeface="Arial" charset="0"/>
              <a:buChar char="•"/>
            </a:pPr>
            <a:r>
              <a:rPr kumimoji="1" lang="zh-CN" altLang="en-US" dirty="0"/>
              <a:t>半在线抓取系统</a:t>
            </a:r>
          </a:p>
          <a:p>
            <a:pPr marL="1200150" lvl="2" indent="-285750">
              <a:buFont typeface="Arial" charset="0"/>
              <a:buChar char="•"/>
            </a:pPr>
            <a:r>
              <a:rPr kumimoji="1" lang="zh-CN" altLang="en-US" dirty="0"/>
              <a:t>文本主题</a:t>
            </a:r>
            <a:r>
              <a:rPr kumimoji="1" lang="zh-CN" altLang="en-US" dirty="0" smtClean="0"/>
              <a:t>挖掘</a:t>
            </a:r>
          </a:p>
          <a:p>
            <a:pPr marL="1657350" lvl="3" indent="-285750">
              <a:buFont typeface="Arial" charset="0"/>
              <a:buChar char="•"/>
            </a:pPr>
            <a:r>
              <a:rPr kumimoji="1" lang="zh-CN" altLang="en-US" dirty="0" smtClean="0"/>
              <a:t>分类</a:t>
            </a:r>
          </a:p>
          <a:p>
            <a:pPr marL="1657350" lvl="3" indent="-285750">
              <a:buFont typeface="Arial" charset="0"/>
              <a:buChar char="•"/>
            </a:pPr>
            <a:r>
              <a:rPr kumimoji="1" lang="zh-CN" altLang="en-US" dirty="0" smtClean="0"/>
              <a:t>聚类</a:t>
            </a:r>
          </a:p>
          <a:p>
            <a:pPr marL="2114550" lvl="4" indent="-285750">
              <a:buFont typeface="Arial" charset="0"/>
              <a:buChar char="•"/>
            </a:pPr>
            <a:r>
              <a:rPr kumimoji="1" lang="en-US" altLang="zh-CN" dirty="0" smtClean="0"/>
              <a:t>LSA</a:t>
            </a:r>
            <a:r>
              <a:rPr kumimoji="1" lang="zh-CN" altLang="en-US" dirty="0" smtClean="0"/>
              <a:t> </a:t>
            </a:r>
            <a:r>
              <a:rPr kumimoji="1" lang="en-US" altLang="zh-CN" dirty="0" smtClean="0"/>
              <a:t>/</a:t>
            </a:r>
            <a:r>
              <a:rPr kumimoji="1" lang="zh-CN" altLang="en-US" dirty="0" smtClean="0"/>
              <a:t> </a:t>
            </a:r>
            <a:r>
              <a:rPr kumimoji="1" lang="en-US" altLang="zh-CN" dirty="0" smtClean="0"/>
              <a:t>PLSI</a:t>
            </a:r>
            <a:r>
              <a:rPr kumimoji="1" lang="zh-CN" altLang="en-US" dirty="0"/>
              <a:t> </a:t>
            </a:r>
            <a:r>
              <a:rPr kumimoji="1" lang="en-US" altLang="zh-CN" dirty="0" smtClean="0"/>
              <a:t>/</a:t>
            </a:r>
            <a:r>
              <a:rPr kumimoji="1" lang="zh-CN" altLang="en-US" dirty="0" smtClean="0"/>
              <a:t> </a:t>
            </a:r>
            <a:r>
              <a:rPr kumimoji="1" lang="en-US" altLang="zh-CN" dirty="0" smtClean="0"/>
              <a:t>LDA</a:t>
            </a:r>
            <a:r>
              <a:rPr kumimoji="1" lang="zh-CN" altLang="en-US" dirty="0" smtClean="0"/>
              <a:t> </a:t>
            </a:r>
          </a:p>
          <a:p>
            <a:pPr marL="1657350" lvl="3" indent="-285750">
              <a:buFont typeface="Arial" charset="0"/>
              <a:buChar char="•"/>
            </a:pPr>
            <a:r>
              <a:rPr kumimoji="1" lang="zh-CN" altLang="en-US" dirty="0" smtClean="0"/>
              <a:t>应用</a:t>
            </a:r>
            <a:endParaRPr kumimoji="1" lang="zh-CN" altLang="en-US" dirty="0"/>
          </a:p>
        </p:txBody>
      </p:sp>
    </p:spTree>
    <p:extLst>
      <p:ext uri="{BB962C8B-B14F-4D97-AF65-F5344CB8AC3E}">
        <p14:creationId xmlns:p14="http://schemas.microsoft.com/office/powerpoint/2010/main" val="9103488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b="1" dirty="0" smtClean="0"/>
              <a:t>定价问题</a:t>
            </a:r>
            <a:endParaRPr kumimoji="1" lang="zh-CN" altLang="en-US" b="1" dirty="0"/>
          </a:p>
        </p:txBody>
      </p:sp>
      <p:sp>
        <p:nvSpPr>
          <p:cNvPr id="3" name="文本框 2"/>
          <p:cNvSpPr txBox="1"/>
          <p:nvPr/>
        </p:nvSpPr>
        <p:spPr>
          <a:xfrm>
            <a:off x="395288" y="1059582"/>
            <a:ext cx="8568952" cy="4862870"/>
          </a:xfrm>
          <a:prstGeom prst="rect">
            <a:avLst/>
          </a:prstGeom>
          <a:noFill/>
        </p:spPr>
        <p:txBody>
          <a:bodyPr wrap="square" rtlCol="0">
            <a:spAutoFit/>
          </a:bodyPr>
          <a:lstStyle/>
          <a:p>
            <a:r>
              <a:rPr kumimoji="1" lang="zh-CN" altLang="en-US" dirty="0" smtClean="0"/>
              <a:t>定价：</a:t>
            </a:r>
          </a:p>
          <a:p>
            <a:r>
              <a:rPr kumimoji="1" lang="zh-CN" altLang="en-US" dirty="0"/>
              <a:t> 	</a:t>
            </a:r>
            <a:r>
              <a:rPr kumimoji="1" lang="en-US" altLang="zh-CN" dirty="0" smtClean="0"/>
              <a:t>GSP(Generalized</a:t>
            </a:r>
            <a:r>
              <a:rPr kumimoji="1" lang="zh-CN" altLang="en-US" dirty="0" smtClean="0"/>
              <a:t> </a:t>
            </a:r>
            <a:r>
              <a:rPr kumimoji="1" lang="en-US" altLang="zh-CN" dirty="0" smtClean="0"/>
              <a:t>Second</a:t>
            </a:r>
            <a:r>
              <a:rPr kumimoji="1" lang="zh-CN" altLang="en-US" dirty="0" smtClean="0"/>
              <a:t> </a:t>
            </a:r>
            <a:r>
              <a:rPr kumimoji="1" lang="en-US" altLang="zh-CN" dirty="0" smtClean="0"/>
              <a:t>Price)</a:t>
            </a:r>
            <a:r>
              <a:rPr kumimoji="1" lang="zh-CN" altLang="en-US" dirty="0" smtClean="0"/>
              <a:t> 广义第二高价拍卖规则</a:t>
            </a:r>
          </a:p>
          <a:p>
            <a:r>
              <a:rPr kumimoji="1" lang="zh-CN" altLang="en-US" dirty="0"/>
              <a:t>	</a:t>
            </a:r>
            <a:r>
              <a:rPr kumimoji="1" lang="en-US" altLang="zh-CN" dirty="0" smtClean="0"/>
              <a:t>CPC</a:t>
            </a:r>
            <a:r>
              <a:rPr kumimoji="1" lang="en-US" altLang="zh-CN" baseline="-25000" dirty="0" smtClean="0"/>
              <a:t>s</a:t>
            </a:r>
            <a:r>
              <a:rPr kumimoji="1" lang="zh-CN" altLang="en-US" dirty="0" smtClean="0"/>
              <a:t> </a:t>
            </a:r>
            <a:r>
              <a:rPr kumimoji="1" lang="en-US" altLang="zh-CN" dirty="0" smtClean="0"/>
              <a:t>=</a:t>
            </a:r>
            <a:r>
              <a:rPr kumimoji="1" lang="zh-CN" altLang="en-US" dirty="0" smtClean="0"/>
              <a:t> </a:t>
            </a:r>
            <a:r>
              <a:rPr kumimoji="1" lang="en-US" altLang="zh-CN" dirty="0" smtClean="0"/>
              <a:t>CTR</a:t>
            </a:r>
            <a:r>
              <a:rPr kumimoji="1" lang="en-US" altLang="zh-CN" baseline="-25000" dirty="0" smtClean="0"/>
              <a:t>s+1</a:t>
            </a:r>
            <a:r>
              <a:rPr kumimoji="1" lang="zh-CN" altLang="en-US" baseline="-25000" dirty="0" smtClean="0"/>
              <a:t> </a:t>
            </a:r>
            <a:r>
              <a:rPr kumimoji="1" lang="en-US" altLang="zh-CN" dirty="0" smtClean="0"/>
              <a:t>CPC</a:t>
            </a:r>
            <a:r>
              <a:rPr kumimoji="1" lang="en-US" altLang="zh-CN" baseline="-25000" dirty="0" smtClean="0"/>
              <a:t>s+1</a:t>
            </a:r>
            <a:r>
              <a:rPr kumimoji="1" lang="zh-CN" altLang="en-US" dirty="0" smtClean="0"/>
              <a:t> </a:t>
            </a:r>
            <a:r>
              <a:rPr kumimoji="1" lang="en-US" altLang="zh-CN" dirty="0" smtClean="0"/>
              <a:t>/</a:t>
            </a:r>
            <a:r>
              <a:rPr kumimoji="1" lang="zh-CN" altLang="en-US" dirty="0" smtClean="0"/>
              <a:t> </a:t>
            </a:r>
            <a:r>
              <a:rPr kumimoji="1" lang="en-US" altLang="zh-CN" dirty="0" smtClean="0"/>
              <a:t>CTR</a:t>
            </a:r>
            <a:r>
              <a:rPr kumimoji="1" lang="en-US" altLang="zh-CN" baseline="-25000" dirty="0" smtClean="0"/>
              <a:t>s</a:t>
            </a:r>
            <a:endParaRPr kumimoji="1" lang="zh-CN" altLang="en-US" baseline="-25000" dirty="0" smtClean="0"/>
          </a:p>
          <a:p>
            <a:endParaRPr kumimoji="1" lang="zh-CN" altLang="en-US" dirty="0" smtClean="0"/>
          </a:p>
          <a:p>
            <a:r>
              <a:rPr kumimoji="1" lang="zh-CN" altLang="en-US" sz="1600" dirty="0" smtClean="0"/>
              <a:t>首价问题：频繁出价，试探价格</a:t>
            </a:r>
          </a:p>
          <a:p>
            <a:r>
              <a:rPr kumimoji="1" lang="zh-CN" altLang="en-US" dirty="0" smtClean="0"/>
              <a:t>     </a:t>
            </a:r>
            <a:r>
              <a:rPr kumimoji="1" lang="en-US" altLang="zh-CN" sz="1400" dirty="0" smtClean="0"/>
              <a:t>A</a:t>
            </a:r>
            <a:r>
              <a:rPr kumimoji="1" lang="zh-CN" altLang="en-US" sz="1400" dirty="0"/>
              <a:t>出价</a:t>
            </a:r>
            <a:r>
              <a:rPr kumimoji="1" lang="en-US" altLang="zh-CN" sz="1400" dirty="0" smtClean="0"/>
              <a:t>1</a:t>
            </a:r>
            <a:r>
              <a:rPr kumimoji="1" lang="zh-CN" altLang="en-US" sz="1400" dirty="0" smtClean="0"/>
              <a:t>元</a:t>
            </a:r>
            <a:r>
              <a:rPr kumimoji="1" lang="zh-CN" altLang="en-US" sz="1400" dirty="0" smtClean="0"/>
              <a:t>，</a:t>
            </a:r>
            <a:r>
              <a:rPr kumimoji="1" lang="en-US" altLang="zh-CN" sz="1400" dirty="0"/>
              <a:t>B</a:t>
            </a:r>
            <a:r>
              <a:rPr kumimoji="1" lang="zh-CN" altLang="en-US" sz="1400" dirty="0"/>
              <a:t>出价</a:t>
            </a:r>
            <a:r>
              <a:rPr kumimoji="1" lang="en-US" altLang="zh-CN" sz="1400" dirty="0" smtClean="0"/>
              <a:t>2</a:t>
            </a:r>
            <a:r>
              <a:rPr kumimoji="1" lang="zh-CN" altLang="en-US" sz="1400" dirty="0" smtClean="0"/>
              <a:t>元</a:t>
            </a:r>
            <a:r>
              <a:rPr kumimoji="1" lang="zh-CN" altLang="en-US" sz="1400" dirty="0" smtClean="0"/>
              <a:t>  </a:t>
            </a:r>
            <a:r>
              <a:rPr kumimoji="1" lang="en-US" altLang="zh-CN" sz="1400" dirty="0"/>
              <a:t>=&gt;</a:t>
            </a:r>
            <a:r>
              <a:rPr kumimoji="1" lang="zh-CN" altLang="en-US" sz="1400" dirty="0"/>
              <a:t> </a:t>
            </a:r>
            <a:r>
              <a:rPr kumimoji="1" lang="en-US" altLang="zh-CN" sz="1400" dirty="0" smtClean="0"/>
              <a:t>B</a:t>
            </a:r>
            <a:r>
              <a:rPr kumimoji="1" lang="zh-CN" altLang="en-US" sz="1400" dirty="0" smtClean="0"/>
              <a:t>赢，按最高价收</a:t>
            </a:r>
            <a:r>
              <a:rPr kumimoji="1" lang="en-US" altLang="zh-CN" sz="1400" dirty="0" smtClean="0"/>
              <a:t>2</a:t>
            </a:r>
            <a:r>
              <a:rPr kumimoji="1" lang="zh-CN" altLang="en-US" sz="1400" dirty="0" smtClean="0"/>
              <a:t>元，</a:t>
            </a:r>
            <a:r>
              <a:rPr kumimoji="1" lang="en-US" altLang="zh-CN" sz="1400" dirty="0" smtClean="0"/>
              <a:t>B</a:t>
            </a:r>
            <a:r>
              <a:rPr kumimoji="1" lang="zh-CN" altLang="en-US" sz="1400" dirty="0" smtClean="0"/>
              <a:t>会想能否更低呢？</a:t>
            </a:r>
            <a:r>
              <a:rPr kumimoji="1" lang="en-US" altLang="zh-CN" sz="1400" dirty="0" smtClean="0"/>
              <a:t>B</a:t>
            </a:r>
            <a:r>
              <a:rPr kumimoji="1" lang="zh-CN" altLang="en-US" sz="1400" dirty="0" smtClean="0"/>
              <a:t>会不断出价试探，最终</a:t>
            </a:r>
            <a:r>
              <a:rPr kumimoji="1" lang="en-US" altLang="zh-CN" sz="1400" dirty="0" smtClean="0"/>
              <a:t>1.01</a:t>
            </a:r>
            <a:r>
              <a:rPr kumimoji="1" lang="zh-CN" altLang="en-US" sz="1400" dirty="0" smtClean="0"/>
              <a:t>元。</a:t>
            </a:r>
          </a:p>
          <a:p>
            <a:r>
              <a:rPr kumimoji="1" lang="zh-CN" altLang="en-US" sz="1400" dirty="0" smtClean="0"/>
              <a:t>      系统稳定：</a:t>
            </a:r>
            <a:r>
              <a:rPr kumimoji="1" lang="en-US" altLang="zh-CN" sz="1400" dirty="0" smtClean="0"/>
              <a:t>A</a:t>
            </a:r>
            <a:r>
              <a:rPr kumimoji="1" lang="zh-CN" altLang="en-US" sz="1400" dirty="0" smtClean="0"/>
              <a:t>出</a:t>
            </a:r>
            <a:r>
              <a:rPr kumimoji="1" lang="en-US" altLang="zh-CN" sz="1400" dirty="0" smtClean="0"/>
              <a:t>1</a:t>
            </a:r>
            <a:r>
              <a:rPr kumimoji="1" lang="zh-CN" altLang="en-US" sz="1400" dirty="0" smtClean="0"/>
              <a:t>元，</a:t>
            </a:r>
            <a:r>
              <a:rPr kumimoji="1" lang="en-US" altLang="zh-CN" sz="1400" dirty="0" smtClean="0"/>
              <a:t>B</a:t>
            </a:r>
            <a:r>
              <a:rPr kumimoji="1" lang="zh-CN" altLang="en-US" sz="1400" dirty="0" smtClean="0"/>
              <a:t>出</a:t>
            </a:r>
            <a:r>
              <a:rPr kumimoji="1" lang="en-US" altLang="zh-CN" sz="1400" dirty="0" smtClean="0"/>
              <a:t>1.01</a:t>
            </a:r>
            <a:r>
              <a:rPr kumimoji="1" lang="zh-CN" altLang="en-US" sz="1400" dirty="0" smtClean="0"/>
              <a:t>元。 </a:t>
            </a:r>
            <a:r>
              <a:rPr kumimoji="1" lang="en-US" altLang="zh-CN" sz="1400" dirty="0" smtClean="0"/>
              <a:t>C</a:t>
            </a:r>
            <a:r>
              <a:rPr kumimoji="1" lang="zh-CN" altLang="en-US" sz="1400" dirty="0" smtClean="0"/>
              <a:t>加入时，最终会出价</a:t>
            </a:r>
            <a:r>
              <a:rPr kumimoji="1" lang="en-US" altLang="zh-CN" sz="1400" dirty="0" smtClean="0">
                <a:solidFill>
                  <a:srgbClr val="FF0000"/>
                </a:solidFill>
              </a:rPr>
              <a:t>1.02</a:t>
            </a:r>
            <a:r>
              <a:rPr kumimoji="1" lang="zh-CN" altLang="en-US" sz="1400" dirty="0" smtClean="0"/>
              <a:t>元</a:t>
            </a:r>
            <a:r>
              <a:rPr kumimoji="1" lang="zh-CN" altLang="en-US" sz="1400" dirty="0"/>
              <a:t>。</a:t>
            </a:r>
            <a:endParaRPr kumimoji="1" lang="zh-CN" altLang="en-US" sz="1400" dirty="0" smtClean="0"/>
          </a:p>
          <a:p>
            <a:endParaRPr kumimoji="1" lang="zh-CN" altLang="en-US" sz="1600" dirty="0" smtClean="0"/>
          </a:p>
          <a:p>
            <a:r>
              <a:rPr kumimoji="1" lang="zh-CN" altLang="en-US" sz="1600" b="1" dirty="0" smtClean="0">
                <a:solidFill>
                  <a:srgbClr val="FF0000"/>
                </a:solidFill>
              </a:rPr>
              <a:t>能否调整定价策略来影响系统的总收入？</a:t>
            </a:r>
          </a:p>
          <a:p>
            <a:endParaRPr kumimoji="1" lang="zh-CN" altLang="en-US" dirty="0" smtClean="0"/>
          </a:p>
          <a:p>
            <a:r>
              <a:rPr kumimoji="1" lang="en-US" altLang="zh-CN" sz="1600" dirty="0" smtClean="0"/>
              <a:t>GSP</a:t>
            </a:r>
            <a:r>
              <a:rPr kumimoji="1" lang="zh-CN" altLang="en-US" sz="1600" dirty="0" smtClean="0"/>
              <a:t>举例：</a:t>
            </a:r>
          </a:p>
          <a:p>
            <a:r>
              <a:rPr kumimoji="1" lang="zh-CN" altLang="en-US" dirty="0"/>
              <a:t> </a:t>
            </a:r>
            <a:r>
              <a:rPr kumimoji="1" lang="zh-CN" altLang="en-US" dirty="0" smtClean="0"/>
              <a:t>    </a:t>
            </a:r>
            <a:r>
              <a:rPr kumimoji="1" lang="en-US" altLang="zh-CN" sz="1400" dirty="0" smtClean="0"/>
              <a:t>A</a:t>
            </a:r>
            <a:r>
              <a:rPr kumimoji="1" lang="zh-CN" altLang="en-US" sz="1400" dirty="0" smtClean="0"/>
              <a:t>出价</a:t>
            </a:r>
            <a:r>
              <a:rPr kumimoji="1" lang="en-US" altLang="zh-CN" sz="1400" dirty="0" smtClean="0"/>
              <a:t>1</a:t>
            </a:r>
            <a:r>
              <a:rPr kumimoji="1" lang="zh-CN" altLang="en-US" sz="1400" dirty="0" smtClean="0"/>
              <a:t>元，</a:t>
            </a:r>
            <a:r>
              <a:rPr kumimoji="1" lang="en-US" altLang="zh-CN" sz="1400" dirty="0" smtClean="0"/>
              <a:t>B</a:t>
            </a:r>
            <a:r>
              <a:rPr kumimoji="1" lang="zh-CN" altLang="en-US" sz="1400" dirty="0" smtClean="0"/>
              <a:t>出价</a:t>
            </a:r>
            <a:r>
              <a:rPr kumimoji="1" lang="en-US" altLang="zh-CN" sz="1400" dirty="0" smtClean="0"/>
              <a:t>2</a:t>
            </a:r>
            <a:r>
              <a:rPr kumimoji="1" lang="zh-CN" altLang="en-US" sz="1400" dirty="0" smtClean="0"/>
              <a:t>元 </a:t>
            </a:r>
            <a:r>
              <a:rPr kumimoji="1" lang="en-US" altLang="zh-CN" sz="1400" dirty="0" smtClean="0"/>
              <a:t>=&gt;</a:t>
            </a:r>
            <a:r>
              <a:rPr kumimoji="1" lang="zh-CN" altLang="en-US" sz="1400" dirty="0" smtClean="0"/>
              <a:t> </a:t>
            </a:r>
            <a:r>
              <a:rPr kumimoji="1" lang="en-US" altLang="zh-CN" sz="1400" dirty="0" smtClean="0"/>
              <a:t>B</a:t>
            </a:r>
            <a:r>
              <a:rPr kumimoji="1" lang="zh-CN" altLang="en-US" sz="1400" dirty="0" smtClean="0"/>
              <a:t>赢，收第二高</a:t>
            </a:r>
            <a:r>
              <a:rPr kumimoji="1" lang="en-US" altLang="zh-CN" sz="1400" dirty="0" smtClean="0"/>
              <a:t>1</a:t>
            </a:r>
            <a:r>
              <a:rPr kumimoji="1" lang="zh-CN" altLang="en-US" sz="1400" dirty="0" smtClean="0"/>
              <a:t>元，</a:t>
            </a:r>
            <a:r>
              <a:rPr kumimoji="1" lang="en-US" altLang="zh-CN" sz="1400" dirty="0" smtClean="0"/>
              <a:t>B</a:t>
            </a:r>
            <a:r>
              <a:rPr kumimoji="1" lang="zh-CN" altLang="en-US" sz="1400" dirty="0" smtClean="0"/>
              <a:t>没有动力调整价格</a:t>
            </a:r>
          </a:p>
          <a:p>
            <a:r>
              <a:rPr kumimoji="1" lang="zh-CN" altLang="en-US" sz="1400" dirty="0"/>
              <a:t> </a:t>
            </a:r>
            <a:r>
              <a:rPr kumimoji="1" lang="zh-CN" altLang="en-US" sz="1400" dirty="0" smtClean="0"/>
              <a:t>     </a:t>
            </a:r>
            <a:r>
              <a:rPr kumimoji="1" lang="en-US" altLang="zh-CN" sz="1400" dirty="0" smtClean="0"/>
              <a:t>C</a:t>
            </a:r>
            <a:r>
              <a:rPr kumimoji="1" lang="zh-CN" altLang="en-US" sz="1400" dirty="0" smtClean="0"/>
              <a:t>加入时，至少得出</a:t>
            </a:r>
            <a:r>
              <a:rPr kumimoji="1" lang="en-US" altLang="zh-CN" sz="1400" dirty="0" smtClean="0"/>
              <a:t>2</a:t>
            </a:r>
            <a:r>
              <a:rPr kumimoji="1" lang="zh-CN" altLang="en-US" sz="1400" dirty="0" smtClean="0"/>
              <a:t>元以上，才能赢得竞价，市场收入变成</a:t>
            </a:r>
            <a:r>
              <a:rPr kumimoji="1" lang="en-US" altLang="zh-CN" sz="1400" dirty="0" smtClean="0">
                <a:solidFill>
                  <a:srgbClr val="FF0000"/>
                </a:solidFill>
              </a:rPr>
              <a:t>2</a:t>
            </a:r>
            <a:r>
              <a:rPr kumimoji="1" lang="zh-CN" altLang="en-US" sz="1400" dirty="0" smtClean="0"/>
              <a:t>元。</a:t>
            </a:r>
          </a:p>
          <a:p>
            <a:endParaRPr lang="zh-CN" altLang="en-US" sz="1400" dirty="0" smtClean="0"/>
          </a:p>
          <a:p>
            <a:r>
              <a:rPr lang="zh-CN" altLang="en-US" sz="1400" dirty="0" smtClean="0"/>
              <a:t>谷</a:t>
            </a:r>
            <a:r>
              <a:rPr lang="zh-CN" altLang="en-US" sz="1400" dirty="0"/>
              <a:t>歌</a:t>
            </a:r>
            <a:r>
              <a:rPr lang="en-US" altLang="zh-CN" sz="1400" dirty="0"/>
              <a:t>2002</a:t>
            </a:r>
            <a:r>
              <a:rPr lang="zh-CN" altLang="en-US" sz="1400" dirty="0"/>
              <a:t>年首先实施广义二价拍卖 </a:t>
            </a:r>
            <a:r>
              <a:rPr lang="en-US" altLang="zh-CN" sz="1400" dirty="0" smtClean="0"/>
              <a:t> </a:t>
            </a:r>
            <a:endParaRPr lang="zh-CN" altLang="en-US" sz="1400" dirty="0" smtClean="0"/>
          </a:p>
          <a:p>
            <a:r>
              <a:rPr lang="en-US" altLang="zh-CN" sz="1400" dirty="0" smtClean="0"/>
              <a:t>Yahoo</a:t>
            </a:r>
            <a:r>
              <a:rPr lang="en-US" altLang="zh-CN" sz="1400" dirty="0"/>
              <a:t>!</a:t>
            </a:r>
            <a:r>
              <a:rPr lang="zh-CN" altLang="en-US" sz="1400" dirty="0"/>
              <a:t>和</a:t>
            </a:r>
            <a:r>
              <a:rPr lang="en-US" altLang="zh-CN" sz="1400" dirty="0" err="1"/>
              <a:t>Overtune</a:t>
            </a:r>
            <a:r>
              <a:rPr lang="zh-CN" altLang="en-US" sz="1400" dirty="0"/>
              <a:t>转向广义二价拍 </a:t>
            </a:r>
            <a:endParaRPr lang="zh-CN" altLang="en-US" sz="1400" dirty="0"/>
          </a:p>
          <a:p>
            <a:endParaRPr kumimoji="1" lang="zh-CN" altLang="en-US" sz="1400" dirty="0" smtClean="0"/>
          </a:p>
          <a:p>
            <a:r>
              <a:rPr kumimoji="1" lang="zh-CN" altLang="en-US" dirty="0"/>
              <a:t>	</a:t>
            </a:r>
            <a:endParaRPr kumimoji="1" lang="zh-CN" altLang="en-US" dirty="0" smtClean="0"/>
          </a:p>
          <a:p>
            <a:endParaRPr kumimoji="1" lang="zh-CN" altLang="en-US" dirty="0"/>
          </a:p>
        </p:txBody>
      </p:sp>
    </p:spTree>
    <p:extLst>
      <p:ext uri="{BB962C8B-B14F-4D97-AF65-F5344CB8AC3E}">
        <p14:creationId xmlns:p14="http://schemas.microsoft.com/office/powerpoint/2010/main" val="10922894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95288" y="483320"/>
            <a:ext cx="7273056" cy="576262"/>
          </a:xfrm>
        </p:spPr>
        <p:txBody>
          <a:bodyPr>
            <a:normAutofit fontScale="92500"/>
          </a:bodyPr>
          <a:lstStyle/>
          <a:p>
            <a:r>
              <a:rPr kumimoji="1" lang="zh-CN" altLang="en-US" b="1" dirty="0" smtClean="0"/>
              <a:t>定价问题</a:t>
            </a:r>
            <a:r>
              <a:rPr kumimoji="1" lang="en-US" altLang="zh-CN" b="1" dirty="0" smtClean="0"/>
              <a:t>-GSP</a:t>
            </a:r>
            <a:r>
              <a:rPr kumimoji="1" lang="zh-CN" altLang="en-US" b="1" dirty="0" smtClean="0"/>
              <a:t>未必能让广告主按真实价值出价</a:t>
            </a:r>
            <a:endParaRPr kumimoji="1" lang="zh-CN" altLang="en-US" b="1" dirty="0"/>
          </a:p>
        </p:txBody>
      </p:sp>
      <p:pic>
        <p:nvPicPr>
          <p:cNvPr id="3" name="图片 2"/>
          <p:cNvPicPr>
            <a:picLocks noChangeAspect="1"/>
          </p:cNvPicPr>
          <p:nvPr/>
        </p:nvPicPr>
        <p:blipFill>
          <a:blip r:embed="rId2"/>
          <a:stretch>
            <a:fillRect/>
          </a:stretch>
        </p:blipFill>
        <p:spPr>
          <a:xfrm>
            <a:off x="539552" y="1059582"/>
            <a:ext cx="6554780" cy="4034268"/>
          </a:xfrm>
          <a:prstGeom prst="rect">
            <a:avLst/>
          </a:prstGeom>
        </p:spPr>
      </p:pic>
    </p:spTree>
    <p:extLst>
      <p:ext uri="{BB962C8B-B14F-4D97-AF65-F5344CB8AC3E}">
        <p14:creationId xmlns:p14="http://schemas.microsoft.com/office/powerpoint/2010/main" val="16023137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b="1" dirty="0" smtClean="0"/>
              <a:t>CTR</a:t>
            </a:r>
            <a:r>
              <a:rPr kumimoji="1" lang="zh-CN" altLang="en-US" b="1" dirty="0" smtClean="0"/>
              <a:t>预估</a:t>
            </a:r>
            <a:endParaRPr kumimoji="1" lang="zh-CN" altLang="en-US" b="1" dirty="0"/>
          </a:p>
        </p:txBody>
      </p:sp>
      <p:sp>
        <p:nvSpPr>
          <p:cNvPr id="3" name="文本框 2"/>
          <p:cNvSpPr txBox="1"/>
          <p:nvPr/>
        </p:nvSpPr>
        <p:spPr>
          <a:xfrm>
            <a:off x="395288" y="1059582"/>
            <a:ext cx="8425184" cy="3647152"/>
          </a:xfrm>
          <a:prstGeom prst="rect">
            <a:avLst/>
          </a:prstGeom>
          <a:noFill/>
        </p:spPr>
        <p:txBody>
          <a:bodyPr wrap="square" rtlCol="0">
            <a:spAutoFit/>
          </a:bodyPr>
          <a:lstStyle/>
          <a:p>
            <a:pPr marL="285750" indent="-285750">
              <a:lnSpc>
                <a:spcPct val="150000"/>
              </a:lnSpc>
              <a:buFont typeface="Arial" charset="0"/>
              <a:buChar char="•"/>
            </a:pPr>
            <a:r>
              <a:rPr kumimoji="1" lang="zh-CN" altLang="en-US" sz="1600" dirty="0" smtClean="0"/>
              <a:t>按展示类型区分</a:t>
            </a:r>
          </a:p>
          <a:p>
            <a:pPr marL="742950" lvl="1" indent="-285750">
              <a:lnSpc>
                <a:spcPct val="150000"/>
              </a:lnSpc>
              <a:buFont typeface="Arial" charset="0"/>
              <a:buChar char="•"/>
            </a:pPr>
            <a:r>
              <a:rPr kumimoji="1" lang="zh-CN" altLang="en-US" sz="1600" dirty="0" smtClean="0"/>
              <a:t>图片广告</a:t>
            </a:r>
          </a:p>
          <a:p>
            <a:pPr marL="742950" lvl="1" indent="-285750">
              <a:lnSpc>
                <a:spcPct val="150000"/>
              </a:lnSpc>
              <a:buFont typeface="Arial" charset="0"/>
              <a:buChar char="•"/>
            </a:pPr>
            <a:r>
              <a:rPr kumimoji="1" lang="zh-CN" altLang="en-US" sz="1600" dirty="0" smtClean="0"/>
              <a:t>文本广告</a:t>
            </a:r>
          </a:p>
          <a:p>
            <a:pPr marL="285750" indent="-285750">
              <a:lnSpc>
                <a:spcPct val="150000"/>
              </a:lnSpc>
              <a:buFont typeface="Arial" charset="0"/>
              <a:buChar char="•"/>
            </a:pPr>
            <a:r>
              <a:rPr kumimoji="1" lang="zh-CN" altLang="en-US" sz="1600" dirty="0" smtClean="0"/>
              <a:t>问题特点</a:t>
            </a:r>
          </a:p>
          <a:p>
            <a:pPr marL="742950" lvl="1" indent="-285750">
              <a:lnSpc>
                <a:spcPct val="150000"/>
              </a:lnSpc>
              <a:buFont typeface="Arial" charset="0"/>
              <a:buChar char="•"/>
            </a:pPr>
            <a:r>
              <a:rPr kumimoji="1" lang="zh-CN" altLang="en-US" sz="1600" dirty="0" smtClean="0"/>
              <a:t>特征高度稀疏</a:t>
            </a:r>
          </a:p>
          <a:p>
            <a:pPr marL="742950" lvl="1" indent="-285750">
              <a:lnSpc>
                <a:spcPct val="150000"/>
              </a:lnSpc>
              <a:buFont typeface="Arial" charset="0"/>
              <a:buChar char="•"/>
            </a:pPr>
            <a:r>
              <a:rPr kumimoji="1" lang="zh-CN" altLang="en-US" sz="1600" dirty="0" smtClean="0"/>
              <a:t>样本量大且不平衡</a:t>
            </a:r>
          </a:p>
          <a:p>
            <a:pPr marL="285750" indent="-285750">
              <a:lnSpc>
                <a:spcPct val="150000"/>
              </a:lnSpc>
              <a:buFont typeface="Arial" charset="0"/>
              <a:buChar char="•"/>
            </a:pPr>
            <a:r>
              <a:rPr kumimoji="1" lang="zh-CN" altLang="en-US" sz="1600" dirty="0" smtClean="0"/>
              <a:t>技术演变</a:t>
            </a:r>
          </a:p>
          <a:p>
            <a:endParaRPr kumimoji="1" lang="zh-CN" altLang="en-US" dirty="0" smtClean="0"/>
          </a:p>
          <a:p>
            <a:pPr marL="742950" lvl="1" indent="-285750">
              <a:buFont typeface="Arial" charset="0"/>
              <a:buChar char="•"/>
            </a:pPr>
            <a:endParaRPr kumimoji="1" lang="zh-CN" altLang="en-US" dirty="0" smtClean="0"/>
          </a:p>
          <a:p>
            <a:pPr marL="742950" lvl="1" indent="-285750">
              <a:buFont typeface="Arial" charset="0"/>
              <a:buChar char="•"/>
            </a:pPr>
            <a:endParaRPr kumimoji="1" lang="zh-CN" altLang="en-US" dirty="0"/>
          </a:p>
        </p:txBody>
      </p:sp>
      <p:sp>
        <p:nvSpPr>
          <p:cNvPr id="4" name="矩形 3"/>
          <p:cNvSpPr/>
          <p:nvPr/>
        </p:nvSpPr>
        <p:spPr>
          <a:xfrm>
            <a:off x="323528" y="3809315"/>
            <a:ext cx="93610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LR</a:t>
            </a:r>
            <a:endParaRPr kumimoji="1" lang="zh-CN" altLang="en-US" dirty="0"/>
          </a:p>
        </p:txBody>
      </p:sp>
      <p:sp>
        <p:nvSpPr>
          <p:cNvPr id="5" name="矩形 4"/>
          <p:cNvSpPr/>
          <p:nvPr/>
        </p:nvSpPr>
        <p:spPr>
          <a:xfrm>
            <a:off x="1619672" y="3809315"/>
            <a:ext cx="93610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FTRL</a:t>
            </a:r>
            <a:endParaRPr kumimoji="1" lang="zh-CN" altLang="en-US" dirty="0"/>
          </a:p>
        </p:txBody>
      </p:sp>
      <p:sp>
        <p:nvSpPr>
          <p:cNvPr id="6" name="矩形 5"/>
          <p:cNvSpPr/>
          <p:nvPr/>
        </p:nvSpPr>
        <p:spPr>
          <a:xfrm>
            <a:off x="2915816" y="3809315"/>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smtClean="0"/>
              <a:t>GBDT/XGBOOST+LR</a:t>
            </a:r>
            <a:endParaRPr kumimoji="1" lang="zh-CN" altLang="en-US" sz="1100" dirty="0"/>
          </a:p>
        </p:txBody>
      </p:sp>
      <p:sp>
        <p:nvSpPr>
          <p:cNvPr id="7" name="矩形 6"/>
          <p:cNvSpPr/>
          <p:nvPr/>
        </p:nvSpPr>
        <p:spPr>
          <a:xfrm>
            <a:off x="4583071" y="3809315"/>
            <a:ext cx="93610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FM</a:t>
            </a:r>
            <a:endParaRPr kumimoji="1" lang="zh-CN" altLang="en-US" dirty="0"/>
          </a:p>
        </p:txBody>
      </p:sp>
      <p:sp>
        <p:nvSpPr>
          <p:cNvPr id="8" name="矩形 7"/>
          <p:cNvSpPr/>
          <p:nvPr/>
        </p:nvSpPr>
        <p:spPr>
          <a:xfrm>
            <a:off x="6012160" y="3809315"/>
            <a:ext cx="93610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FFM</a:t>
            </a:r>
            <a:endParaRPr kumimoji="1" lang="zh-CN" altLang="en-US" dirty="0"/>
          </a:p>
        </p:txBody>
      </p:sp>
      <p:sp>
        <p:nvSpPr>
          <p:cNvPr id="9" name="矩形 8"/>
          <p:cNvSpPr/>
          <p:nvPr/>
        </p:nvSpPr>
        <p:spPr>
          <a:xfrm>
            <a:off x="7344308" y="3795886"/>
            <a:ext cx="154817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t>w</a:t>
            </a:r>
            <a:r>
              <a:rPr kumimoji="1" lang="en-US" altLang="zh-CN" sz="1600" dirty="0" smtClean="0"/>
              <a:t>ide</a:t>
            </a:r>
            <a:r>
              <a:rPr kumimoji="1" lang="zh-CN" altLang="en-US" sz="1600" dirty="0" smtClean="0"/>
              <a:t> </a:t>
            </a:r>
            <a:r>
              <a:rPr kumimoji="1" lang="en-US" altLang="zh-CN" sz="1600" dirty="0" smtClean="0"/>
              <a:t>&amp;</a:t>
            </a:r>
            <a:r>
              <a:rPr kumimoji="1" lang="zh-CN" altLang="en-US" sz="1600" dirty="0" smtClean="0"/>
              <a:t> </a:t>
            </a:r>
            <a:r>
              <a:rPr kumimoji="1" lang="en-US" altLang="zh-CN" sz="1600" dirty="0" smtClean="0"/>
              <a:t>deep</a:t>
            </a:r>
            <a:endParaRPr kumimoji="1" lang="zh-CN" altLang="en-US" sz="1600" dirty="0"/>
          </a:p>
        </p:txBody>
      </p:sp>
      <p:sp>
        <p:nvSpPr>
          <p:cNvPr id="11" name="矩形 10"/>
          <p:cNvSpPr/>
          <p:nvPr/>
        </p:nvSpPr>
        <p:spPr>
          <a:xfrm>
            <a:off x="7344308" y="4595275"/>
            <a:ext cx="154817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smtClean="0"/>
              <a:t>dnn</a:t>
            </a:r>
            <a:endParaRPr kumimoji="1" lang="zh-CN" altLang="en-US" sz="1600" dirty="0"/>
          </a:p>
        </p:txBody>
      </p:sp>
    </p:spTree>
    <p:extLst>
      <p:ext uri="{BB962C8B-B14F-4D97-AF65-F5344CB8AC3E}">
        <p14:creationId xmlns:p14="http://schemas.microsoft.com/office/powerpoint/2010/main" val="1928347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b="1" dirty="0" smtClean="0"/>
              <a:t>CTR</a:t>
            </a:r>
            <a:r>
              <a:rPr kumimoji="1" lang="zh-CN" altLang="en-US" b="1" dirty="0" smtClean="0"/>
              <a:t>预估</a:t>
            </a:r>
            <a:r>
              <a:rPr kumimoji="1" lang="en-US" altLang="zh-CN" b="1" dirty="0" smtClean="0"/>
              <a:t>-LR</a:t>
            </a:r>
            <a:endParaRPr kumimoji="1" lang="zh-CN" altLang="en-US" b="1" dirty="0"/>
          </a:p>
        </p:txBody>
      </p:sp>
      <p:pic>
        <p:nvPicPr>
          <p:cNvPr id="3" name="图片 2"/>
          <p:cNvPicPr>
            <a:picLocks noChangeAspect="1"/>
          </p:cNvPicPr>
          <p:nvPr/>
        </p:nvPicPr>
        <p:blipFill>
          <a:blip r:embed="rId2"/>
          <a:stretch>
            <a:fillRect/>
          </a:stretch>
        </p:blipFill>
        <p:spPr>
          <a:xfrm>
            <a:off x="395288" y="1059583"/>
            <a:ext cx="6091711" cy="3456384"/>
          </a:xfrm>
          <a:prstGeom prst="rect">
            <a:avLst/>
          </a:prstGeom>
        </p:spPr>
      </p:pic>
    </p:spTree>
    <p:extLst>
      <p:ext uri="{BB962C8B-B14F-4D97-AF65-F5344CB8AC3E}">
        <p14:creationId xmlns:p14="http://schemas.microsoft.com/office/powerpoint/2010/main" val="11418959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b="1" dirty="0" smtClean="0"/>
              <a:t>CVR</a:t>
            </a:r>
            <a:r>
              <a:rPr kumimoji="1" lang="zh-CN" altLang="en-US" b="1" dirty="0" smtClean="0"/>
              <a:t>预估</a:t>
            </a:r>
            <a:r>
              <a:rPr kumimoji="1" lang="en-US" altLang="zh-CN" b="1" dirty="0" smtClean="0"/>
              <a:t>-FTRL</a:t>
            </a:r>
            <a:endParaRPr kumimoji="1" lang="zh-CN" altLang="en-US" b="1" dirty="0"/>
          </a:p>
        </p:txBody>
      </p:sp>
    </p:spTree>
    <p:extLst>
      <p:ext uri="{BB962C8B-B14F-4D97-AF65-F5344CB8AC3E}">
        <p14:creationId xmlns:p14="http://schemas.microsoft.com/office/powerpoint/2010/main" val="20373706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b="1" dirty="0" smtClean="0"/>
              <a:t>出价问题</a:t>
            </a:r>
            <a:endParaRPr kumimoji="1" lang="zh-CN" altLang="en-US" b="1" dirty="0"/>
          </a:p>
        </p:txBody>
      </p:sp>
    </p:spTree>
    <p:extLst>
      <p:ext uri="{BB962C8B-B14F-4D97-AF65-F5344CB8AC3E}">
        <p14:creationId xmlns:p14="http://schemas.microsoft.com/office/powerpoint/2010/main" val="791435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基本组成部分</a:t>
            </a:r>
            <a:endParaRPr kumimoji="1" lang="zh-CN" altLang="en-US" dirty="0"/>
          </a:p>
        </p:txBody>
      </p:sp>
      <p:graphicFrame>
        <p:nvGraphicFramePr>
          <p:cNvPr id="3" name="图表 2"/>
          <p:cNvGraphicFramePr/>
          <p:nvPr>
            <p:extLst>
              <p:ext uri="{D42A27DB-BD31-4B8C-83A1-F6EECF244321}">
                <p14:modId xmlns:p14="http://schemas.microsoft.com/office/powerpoint/2010/main" val="1081255424"/>
              </p:ext>
            </p:extLst>
          </p:nvPr>
        </p:nvGraphicFramePr>
        <p:xfrm>
          <a:off x="2051720" y="987574"/>
          <a:ext cx="5554912" cy="403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539552" y="1275606"/>
            <a:ext cx="3672800" cy="861774"/>
          </a:xfrm>
          <a:prstGeom prst="rect">
            <a:avLst/>
          </a:prstGeom>
          <a:noFill/>
        </p:spPr>
        <p:txBody>
          <a:bodyPr wrap="none" rtlCol="0">
            <a:spAutoFit/>
          </a:bodyPr>
          <a:lstStyle/>
          <a:p>
            <a:r>
              <a:rPr kumimoji="1" lang="zh-CN" altLang="en-US" sz="1600" dirty="0" smtClean="0"/>
              <a:t>出资方、广告内容提供者</a:t>
            </a:r>
          </a:p>
          <a:p>
            <a:r>
              <a:rPr kumimoji="1" lang="zh-CN" altLang="en-US" sz="1600" dirty="0" smtClean="0"/>
              <a:t>希望媒体展示广告内容，从而影响受众</a:t>
            </a:r>
          </a:p>
          <a:p>
            <a:r>
              <a:rPr kumimoji="1" lang="zh-CN" altLang="en-US" sz="1600" dirty="0" smtClean="0">
                <a:solidFill>
                  <a:srgbClr val="FF0000"/>
                </a:solidFill>
              </a:rPr>
              <a:t>关心的问题</a:t>
            </a:r>
            <a:r>
              <a:rPr kumimoji="1" lang="zh-CN" altLang="en-US" sz="1600" dirty="0" smtClean="0"/>
              <a:t>：投资回报率和广告量</a:t>
            </a:r>
          </a:p>
        </p:txBody>
      </p:sp>
      <p:sp>
        <p:nvSpPr>
          <p:cNvPr id="6" name="文本框 5"/>
          <p:cNvSpPr txBox="1"/>
          <p:nvPr/>
        </p:nvSpPr>
        <p:spPr>
          <a:xfrm>
            <a:off x="5448001" y="1085227"/>
            <a:ext cx="3760966" cy="830997"/>
          </a:xfrm>
          <a:prstGeom prst="rect">
            <a:avLst/>
          </a:prstGeom>
          <a:noFill/>
        </p:spPr>
        <p:txBody>
          <a:bodyPr wrap="none" rtlCol="0">
            <a:spAutoFit/>
          </a:bodyPr>
          <a:lstStyle/>
          <a:p>
            <a:r>
              <a:rPr kumimoji="1" lang="zh-CN" altLang="en-US" sz="1600" dirty="0" smtClean="0"/>
              <a:t>广告位提供者</a:t>
            </a:r>
          </a:p>
          <a:p>
            <a:r>
              <a:rPr kumimoji="1" lang="zh-CN" altLang="en-US" sz="1600" dirty="0" smtClean="0"/>
              <a:t>受众通过访问媒体接受广告信息</a:t>
            </a:r>
          </a:p>
          <a:p>
            <a:r>
              <a:rPr kumimoji="1" lang="zh-CN" altLang="en-US" sz="1600" dirty="0" smtClean="0">
                <a:solidFill>
                  <a:srgbClr val="FF0000"/>
                </a:solidFill>
              </a:rPr>
              <a:t>关心的问题</a:t>
            </a:r>
            <a:r>
              <a:rPr kumimoji="1" lang="zh-CN" altLang="en-US" sz="1600" dirty="0" smtClean="0"/>
              <a:t>：每次广告展示</a:t>
            </a:r>
            <a:r>
              <a:rPr kumimoji="1" lang="en-US" altLang="zh-CN" sz="1600" dirty="0" smtClean="0"/>
              <a:t>/</a:t>
            </a:r>
            <a:r>
              <a:rPr kumimoji="1" lang="zh-CN" altLang="en-US" sz="1600" dirty="0" smtClean="0"/>
              <a:t>搜索的效益</a:t>
            </a:r>
          </a:p>
        </p:txBody>
      </p:sp>
      <p:sp>
        <p:nvSpPr>
          <p:cNvPr id="7" name="文本框 6"/>
          <p:cNvSpPr txBox="1"/>
          <p:nvPr/>
        </p:nvSpPr>
        <p:spPr>
          <a:xfrm>
            <a:off x="3275856" y="4302719"/>
            <a:ext cx="4698722" cy="830997"/>
          </a:xfrm>
          <a:prstGeom prst="rect">
            <a:avLst/>
          </a:prstGeom>
          <a:noFill/>
        </p:spPr>
        <p:txBody>
          <a:bodyPr wrap="none" rtlCol="0">
            <a:spAutoFit/>
          </a:bodyPr>
          <a:lstStyle/>
          <a:p>
            <a:r>
              <a:rPr kumimoji="1" lang="zh-CN" altLang="en-US" sz="1600" dirty="0" smtClean="0"/>
              <a:t>访问媒体网站获取信息，同时接触广告</a:t>
            </a:r>
          </a:p>
          <a:p>
            <a:r>
              <a:rPr kumimoji="1" lang="zh-CN" altLang="en-US" sz="1600" dirty="0" smtClean="0"/>
              <a:t>可能会对广告采取进一步行动（如点击、购买等）</a:t>
            </a:r>
          </a:p>
          <a:p>
            <a:r>
              <a:rPr kumimoji="1" lang="zh-CN" altLang="en-US" sz="1600" dirty="0" smtClean="0">
                <a:solidFill>
                  <a:srgbClr val="FF0000"/>
                </a:solidFill>
              </a:rPr>
              <a:t>关心的问题</a:t>
            </a:r>
            <a:r>
              <a:rPr kumimoji="1" lang="zh-CN" altLang="en-US" sz="1600" dirty="0" smtClean="0"/>
              <a:t>：相关性</a:t>
            </a:r>
          </a:p>
        </p:txBody>
      </p:sp>
    </p:spTree>
    <p:extLst>
      <p:ext uri="{BB962C8B-B14F-4D97-AF65-F5344CB8AC3E}">
        <p14:creationId xmlns:p14="http://schemas.microsoft.com/office/powerpoint/2010/main" val="38929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系统需求</a:t>
            </a:r>
            <a:endParaRPr kumimoji="1" lang="zh-CN" altLang="en-US" dirty="0"/>
          </a:p>
        </p:txBody>
      </p:sp>
      <p:sp>
        <p:nvSpPr>
          <p:cNvPr id="3" name="文本框 2"/>
          <p:cNvSpPr txBox="1"/>
          <p:nvPr/>
        </p:nvSpPr>
        <p:spPr>
          <a:xfrm>
            <a:off x="395288" y="1059582"/>
            <a:ext cx="8425184" cy="1477328"/>
          </a:xfrm>
          <a:prstGeom prst="rect">
            <a:avLst/>
          </a:prstGeom>
          <a:noFill/>
        </p:spPr>
        <p:txBody>
          <a:bodyPr wrap="square" rtlCol="0">
            <a:spAutoFit/>
          </a:bodyPr>
          <a:lstStyle/>
          <a:p>
            <a:pPr marL="285750" indent="-285750">
              <a:buFont typeface="Arial" charset="0"/>
              <a:buChar char="•"/>
            </a:pPr>
            <a:r>
              <a:rPr kumimoji="1" lang="zh-CN" altLang="en-US" dirty="0" smtClean="0"/>
              <a:t>实时索引</a:t>
            </a:r>
            <a:r>
              <a:rPr kumimoji="1" lang="en-US" altLang="zh-CN" dirty="0" smtClean="0"/>
              <a:t>(</a:t>
            </a:r>
            <a:r>
              <a:rPr kumimoji="1" lang="zh-CN" altLang="en-US" dirty="0" smtClean="0"/>
              <a:t>广告主的预算、定向条件等信息在设置后需要快速在线上生效</a:t>
            </a:r>
            <a:r>
              <a:rPr kumimoji="1" lang="en-US" altLang="zh-CN" dirty="0" smtClean="0"/>
              <a:t>)</a:t>
            </a:r>
            <a:endParaRPr kumimoji="1" lang="zh-CN" altLang="en-US" dirty="0" smtClean="0"/>
          </a:p>
          <a:p>
            <a:pPr marL="285750" indent="-285750">
              <a:buFont typeface="Arial" charset="0"/>
              <a:buChar char="•"/>
            </a:pPr>
            <a:r>
              <a:rPr kumimoji="1" lang="zh-CN" altLang="en-US" dirty="0" smtClean="0"/>
              <a:t>流计算</a:t>
            </a:r>
          </a:p>
          <a:p>
            <a:pPr marL="285750" indent="-285750">
              <a:buFont typeface="Arial" charset="0"/>
              <a:buChar char="•"/>
            </a:pPr>
            <a:r>
              <a:rPr kumimoji="1" lang="zh-CN" altLang="en-US" dirty="0" smtClean="0"/>
              <a:t>离线大规模用户行为挖掘</a:t>
            </a:r>
          </a:p>
          <a:p>
            <a:pPr marL="285750" indent="-285750">
              <a:buFont typeface="Arial" charset="0"/>
              <a:buChar char="•"/>
            </a:pPr>
            <a:r>
              <a:rPr kumimoji="1" lang="zh-CN" altLang="en-US" dirty="0" smtClean="0"/>
              <a:t>实时竞价</a:t>
            </a:r>
          </a:p>
          <a:p>
            <a:pPr marL="742950" lvl="1" indent="-285750">
              <a:buFont typeface="Arial" charset="0"/>
              <a:buChar char="•"/>
            </a:pPr>
            <a:r>
              <a:rPr kumimoji="1" lang="zh-CN" altLang="en-US" dirty="0" smtClean="0"/>
              <a:t>高并发、快速响应</a:t>
            </a:r>
            <a:endParaRPr kumimoji="1" lang="zh-CN" altLang="en-US" dirty="0"/>
          </a:p>
        </p:txBody>
      </p:sp>
    </p:spTree>
    <p:extLst>
      <p:ext uri="{BB962C8B-B14F-4D97-AF65-F5344CB8AC3E}">
        <p14:creationId xmlns:p14="http://schemas.microsoft.com/office/powerpoint/2010/main" val="19662344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竞价广告核心技术</a:t>
            </a:r>
            <a:endParaRPr kumimoji="1" lang="zh-CN" altLang="en-US" dirty="0"/>
          </a:p>
        </p:txBody>
      </p:sp>
      <p:sp>
        <p:nvSpPr>
          <p:cNvPr id="3" name="文本框 2"/>
          <p:cNvSpPr txBox="1"/>
          <p:nvPr/>
        </p:nvSpPr>
        <p:spPr>
          <a:xfrm>
            <a:off x="467544" y="1059582"/>
            <a:ext cx="8352928" cy="2585323"/>
          </a:xfrm>
          <a:prstGeom prst="rect">
            <a:avLst/>
          </a:prstGeom>
          <a:noFill/>
        </p:spPr>
        <p:txBody>
          <a:bodyPr wrap="square" rtlCol="0">
            <a:spAutoFit/>
          </a:bodyPr>
          <a:lstStyle/>
          <a:p>
            <a:pPr marL="285750" indent="-285750">
              <a:buFont typeface="Arial" charset="0"/>
              <a:buChar char="•"/>
            </a:pPr>
            <a:r>
              <a:rPr kumimoji="1" lang="zh-CN" altLang="en-US" dirty="0" smtClean="0"/>
              <a:t>搜索广告</a:t>
            </a:r>
          </a:p>
          <a:p>
            <a:pPr marL="742950" lvl="1" indent="-285750">
              <a:buFont typeface="Arial" charset="0"/>
              <a:buChar char="•"/>
            </a:pPr>
            <a:r>
              <a:rPr kumimoji="1" lang="zh-CN" altLang="en-US" dirty="0" smtClean="0"/>
              <a:t>查询扩展</a:t>
            </a:r>
          </a:p>
          <a:p>
            <a:pPr marL="1200150" lvl="2" indent="-285750">
              <a:buFont typeface="Arial" charset="0"/>
              <a:buChar char="•"/>
            </a:pPr>
            <a:r>
              <a:rPr kumimoji="1" lang="zh-CN" altLang="en-US" dirty="0" smtClean="0"/>
              <a:t>基于推荐的方法</a:t>
            </a:r>
          </a:p>
          <a:p>
            <a:pPr marL="1200150" lvl="2" indent="-285750">
              <a:buFont typeface="Arial" charset="0"/>
              <a:buChar char="•"/>
            </a:pPr>
            <a:r>
              <a:rPr kumimoji="1" lang="zh-CN" altLang="en-US" dirty="0" smtClean="0"/>
              <a:t>基于主题模型的方法</a:t>
            </a:r>
          </a:p>
          <a:p>
            <a:pPr marL="1200150" lvl="2" indent="-285750">
              <a:buFont typeface="Arial" charset="0"/>
              <a:buChar char="•"/>
            </a:pPr>
            <a:r>
              <a:rPr kumimoji="1" lang="zh-CN" altLang="en-US" dirty="0" smtClean="0"/>
              <a:t>基于历史效果的方法</a:t>
            </a:r>
          </a:p>
          <a:p>
            <a:pPr marL="742950" lvl="1" indent="-285750">
              <a:buFont typeface="Arial" charset="0"/>
              <a:buChar char="•"/>
            </a:pPr>
            <a:r>
              <a:rPr kumimoji="1" lang="zh-CN" altLang="en-US" dirty="0" smtClean="0"/>
              <a:t>广告放置</a:t>
            </a:r>
          </a:p>
          <a:p>
            <a:pPr marL="742950" lvl="1" indent="-285750">
              <a:buFont typeface="Arial" charset="0"/>
              <a:buChar char="•"/>
            </a:pPr>
            <a:r>
              <a:rPr kumimoji="1" lang="zh-CN" altLang="en-US" dirty="0" smtClean="0"/>
              <a:t>点击率预估</a:t>
            </a:r>
          </a:p>
          <a:p>
            <a:pPr marL="285750" indent="-285750">
              <a:buFont typeface="Arial" charset="0"/>
              <a:buChar char="•"/>
            </a:pPr>
            <a:r>
              <a:rPr kumimoji="1" lang="zh-CN" altLang="en-US" dirty="0" smtClean="0"/>
              <a:t>广告网络</a:t>
            </a:r>
          </a:p>
          <a:p>
            <a:pPr marL="742950" lvl="1" indent="-285750">
              <a:buFont typeface="Arial" charset="0"/>
              <a:buChar char="•"/>
            </a:pPr>
            <a:r>
              <a:rPr kumimoji="1" lang="zh-CN" altLang="en-US" dirty="0" smtClean="0"/>
              <a:t>短时行为反馈与流计算</a:t>
            </a:r>
            <a:endParaRPr kumimoji="1" lang="zh-CN" altLang="en-US" dirty="0"/>
          </a:p>
        </p:txBody>
      </p:sp>
    </p:spTree>
    <p:extLst>
      <p:ext uri="{BB962C8B-B14F-4D97-AF65-F5344CB8AC3E}">
        <p14:creationId xmlns:p14="http://schemas.microsoft.com/office/powerpoint/2010/main" val="21109403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竞价广告核心技术</a:t>
            </a:r>
            <a:endParaRPr kumimoji="1" lang="zh-CN" altLang="en-US" dirty="0"/>
          </a:p>
        </p:txBody>
      </p:sp>
      <p:sp>
        <p:nvSpPr>
          <p:cNvPr id="3" name="文本框 2"/>
          <p:cNvSpPr txBox="1"/>
          <p:nvPr/>
        </p:nvSpPr>
        <p:spPr>
          <a:xfrm>
            <a:off x="395288" y="1059582"/>
            <a:ext cx="8497192" cy="3139321"/>
          </a:xfrm>
          <a:prstGeom prst="rect">
            <a:avLst/>
          </a:prstGeom>
          <a:noFill/>
        </p:spPr>
        <p:txBody>
          <a:bodyPr wrap="square" rtlCol="0">
            <a:spAutoFit/>
          </a:bodyPr>
          <a:lstStyle/>
          <a:p>
            <a:pPr marL="285750" indent="-285750">
              <a:buFont typeface="Arial" charset="0"/>
              <a:buChar char="•"/>
            </a:pPr>
            <a:r>
              <a:rPr kumimoji="1" lang="zh-CN" altLang="en-US" dirty="0" smtClean="0"/>
              <a:t>点击率预估</a:t>
            </a:r>
          </a:p>
          <a:p>
            <a:pPr marL="742950" lvl="1" indent="-285750">
              <a:buFont typeface="Arial" charset="0"/>
              <a:buChar char="•"/>
            </a:pPr>
            <a:r>
              <a:rPr kumimoji="1" lang="en-US" altLang="zh-CN" dirty="0" smtClean="0"/>
              <a:t>LR</a:t>
            </a:r>
            <a:endParaRPr kumimoji="1" lang="zh-CN" altLang="en-US" dirty="0" smtClean="0"/>
          </a:p>
          <a:p>
            <a:pPr marL="742950" lvl="1" indent="-285750">
              <a:buFont typeface="Arial" charset="0"/>
              <a:buChar char="•"/>
            </a:pPr>
            <a:r>
              <a:rPr kumimoji="1" lang="zh-CN" altLang="en-US" dirty="0" smtClean="0"/>
              <a:t>分布式优化</a:t>
            </a:r>
            <a:r>
              <a:rPr kumimoji="1" lang="en-US" altLang="zh-CN" dirty="0" smtClean="0"/>
              <a:t>(</a:t>
            </a:r>
            <a:r>
              <a:rPr kumimoji="1" lang="zh-CN" altLang="en-US" dirty="0" smtClean="0"/>
              <a:t>收敛速度、面对海量数据时分布式计算的便捷性</a:t>
            </a:r>
            <a:r>
              <a:rPr kumimoji="1" lang="en-US" altLang="zh-CN" dirty="0" smtClean="0"/>
              <a:t>)</a:t>
            </a:r>
            <a:endParaRPr kumimoji="1" lang="zh-CN" altLang="en-US" dirty="0" smtClean="0"/>
          </a:p>
          <a:p>
            <a:pPr marL="1200150" lvl="2" indent="-285750">
              <a:buFont typeface="Arial" charset="0"/>
              <a:buChar char="•"/>
            </a:pPr>
            <a:r>
              <a:rPr kumimoji="1" lang="en-US" altLang="zh-CN" dirty="0" smtClean="0"/>
              <a:t>L-BFGS</a:t>
            </a:r>
            <a:endParaRPr kumimoji="1" lang="zh-CN" altLang="en-US" dirty="0" smtClean="0"/>
          </a:p>
          <a:p>
            <a:pPr marL="1200150" lvl="2" indent="-285750">
              <a:buFont typeface="Arial" charset="0"/>
              <a:buChar char="•"/>
            </a:pPr>
            <a:r>
              <a:rPr kumimoji="1" lang="en-US" altLang="zh-CN" dirty="0" smtClean="0"/>
              <a:t>Trust-Region</a:t>
            </a:r>
            <a:endParaRPr kumimoji="1" lang="zh-CN" altLang="en-US" dirty="0" smtClean="0"/>
          </a:p>
          <a:p>
            <a:pPr marL="1200150" lvl="2" indent="-285750">
              <a:buFont typeface="Arial" charset="0"/>
              <a:buChar char="•"/>
            </a:pPr>
            <a:r>
              <a:rPr kumimoji="1" lang="en-US" altLang="zh-CN" dirty="0" smtClean="0"/>
              <a:t>ADMM</a:t>
            </a:r>
            <a:endParaRPr kumimoji="1" lang="zh-CN" altLang="en-US" dirty="0" smtClean="0"/>
          </a:p>
          <a:p>
            <a:pPr marL="742950" lvl="1" indent="-285750">
              <a:buFont typeface="Arial" charset="0"/>
              <a:buChar char="•"/>
            </a:pPr>
            <a:r>
              <a:rPr kumimoji="1" lang="zh-CN" altLang="en-US" dirty="0" smtClean="0"/>
              <a:t>挑战： 如何使模型能捕捉高度动态的市场信号</a:t>
            </a:r>
          </a:p>
          <a:p>
            <a:pPr marL="1200150" lvl="2" indent="-285750">
              <a:buFont typeface="Arial" charset="0"/>
              <a:buChar char="•"/>
            </a:pPr>
            <a:r>
              <a:rPr kumimoji="1" lang="zh-CN" altLang="en-US" dirty="0" smtClean="0"/>
              <a:t>在线的模型学习算法</a:t>
            </a:r>
          </a:p>
          <a:p>
            <a:pPr marL="1200150" lvl="2" indent="-285750">
              <a:buFont typeface="Arial" charset="0"/>
              <a:buChar char="•"/>
            </a:pPr>
            <a:r>
              <a:rPr kumimoji="1" lang="zh-CN" altLang="en-US" b="1" dirty="0" smtClean="0"/>
              <a:t>快速更新的动态特征</a:t>
            </a:r>
          </a:p>
          <a:p>
            <a:pPr marL="1200150" lvl="2" indent="-285750">
              <a:buFont typeface="Arial" charset="0"/>
              <a:buChar char="•"/>
            </a:pPr>
            <a:endParaRPr kumimoji="1" lang="zh-CN" altLang="en-US" dirty="0" smtClean="0"/>
          </a:p>
          <a:p>
            <a:pPr marL="1200150" lvl="2" indent="-285750">
              <a:buFont typeface="Arial" charset="0"/>
              <a:buChar char="•"/>
            </a:pPr>
            <a:endParaRPr kumimoji="1" lang="zh-CN" altLang="en-US" dirty="0"/>
          </a:p>
        </p:txBody>
      </p:sp>
    </p:spTree>
    <p:extLst>
      <p:ext uri="{BB962C8B-B14F-4D97-AF65-F5344CB8AC3E}">
        <p14:creationId xmlns:p14="http://schemas.microsoft.com/office/powerpoint/2010/main" val="2527660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广告系统特点</a:t>
            </a:r>
            <a:endParaRPr kumimoji="1" lang="zh-CN" altLang="en-US" dirty="0"/>
          </a:p>
        </p:txBody>
      </p:sp>
      <p:sp>
        <p:nvSpPr>
          <p:cNvPr id="3" name="文本框 2"/>
          <p:cNvSpPr txBox="1"/>
          <p:nvPr/>
        </p:nvSpPr>
        <p:spPr>
          <a:xfrm>
            <a:off x="467544" y="1059582"/>
            <a:ext cx="8352928" cy="646331"/>
          </a:xfrm>
          <a:prstGeom prst="rect">
            <a:avLst/>
          </a:prstGeom>
          <a:noFill/>
        </p:spPr>
        <p:txBody>
          <a:bodyPr wrap="square" rtlCol="0">
            <a:spAutoFit/>
          </a:bodyPr>
          <a:lstStyle/>
          <a:p>
            <a:pPr marL="285750" indent="-285750">
              <a:buFont typeface="Arial" charset="0"/>
              <a:buChar char="•"/>
            </a:pPr>
            <a:r>
              <a:rPr kumimoji="1" lang="zh-CN" altLang="en-US" dirty="0" smtClean="0"/>
              <a:t>弱一致性</a:t>
            </a:r>
          </a:p>
          <a:p>
            <a:pPr marL="285750" indent="-285750">
              <a:buFont typeface="Arial" charset="0"/>
              <a:buChar char="•"/>
            </a:pPr>
            <a:endParaRPr kumimoji="1" lang="zh-CN" altLang="en-US" dirty="0"/>
          </a:p>
        </p:txBody>
      </p:sp>
    </p:spTree>
    <p:extLst>
      <p:ext uri="{BB962C8B-B14F-4D97-AF65-F5344CB8AC3E}">
        <p14:creationId xmlns:p14="http://schemas.microsoft.com/office/powerpoint/2010/main" val="13131043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参考资料</a:t>
            </a:r>
            <a:endParaRPr kumimoji="1" lang="zh-CN" altLang="en-US" dirty="0"/>
          </a:p>
        </p:txBody>
      </p:sp>
      <p:sp>
        <p:nvSpPr>
          <p:cNvPr id="3" name="文本框 2"/>
          <p:cNvSpPr txBox="1"/>
          <p:nvPr/>
        </p:nvSpPr>
        <p:spPr>
          <a:xfrm>
            <a:off x="467544" y="1059582"/>
            <a:ext cx="8280920" cy="2585323"/>
          </a:xfrm>
          <a:prstGeom prst="rect">
            <a:avLst/>
          </a:prstGeom>
          <a:noFill/>
        </p:spPr>
        <p:txBody>
          <a:bodyPr wrap="square" rtlCol="0">
            <a:spAutoFit/>
          </a:bodyPr>
          <a:lstStyle/>
          <a:p>
            <a:pPr marL="342900" indent="-342900">
              <a:buAutoNum type="arabicPeriod"/>
            </a:pPr>
            <a:r>
              <a:rPr kumimoji="1" lang="zh-CN" altLang="en-US" dirty="0" smtClean="0"/>
              <a:t>计算广告</a:t>
            </a:r>
            <a:r>
              <a:rPr kumimoji="1" lang="en-US" altLang="zh-CN" dirty="0" smtClean="0"/>
              <a:t>.</a:t>
            </a:r>
            <a:r>
              <a:rPr kumimoji="1" lang="zh-CN" altLang="en-US" dirty="0" smtClean="0"/>
              <a:t> 刘鹏，王超</a:t>
            </a:r>
            <a:r>
              <a:rPr kumimoji="1" lang="en-US" altLang="zh-CN" dirty="0" smtClean="0"/>
              <a:t>.</a:t>
            </a:r>
            <a:r>
              <a:rPr kumimoji="1" lang="zh-CN" altLang="en-US" dirty="0" smtClean="0"/>
              <a:t> </a:t>
            </a:r>
            <a:r>
              <a:rPr kumimoji="1" lang="en-US" altLang="zh-CN" dirty="0" smtClean="0"/>
              <a:t>2015.</a:t>
            </a:r>
            <a:endParaRPr kumimoji="1" lang="zh-CN" altLang="en-US" dirty="0" smtClean="0"/>
          </a:p>
          <a:p>
            <a:pPr marL="342900" indent="-342900">
              <a:buFontTx/>
              <a:buAutoNum type="arabicPeriod"/>
            </a:pPr>
            <a:r>
              <a:rPr lang="zh-CN" altLang="en-US" dirty="0"/>
              <a:t>第</a:t>
            </a:r>
            <a:r>
              <a:rPr lang="en-US" altLang="zh-CN" dirty="0"/>
              <a:t>13</a:t>
            </a:r>
            <a:r>
              <a:rPr lang="zh-CN" altLang="en-US" dirty="0"/>
              <a:t>次课件</a:t>
            </a:r>
            <a:r>
              <a:rPr lang="en-US" altLang="zh-CN" dirty="0"/>
              <a:t>-</a:t>
            </a:r>
            <a:r>
              <a:rPr lang="zh-CN" altLang="en-US" dirty="0"/>
              <a:t>计算广告</a:t>
            </a:r>
            <a:r>
              <a:rPr lang="en-US" altLang="zh-CN" dirty="0"/>
              <a:t>.</a:t>
            </a:r>
            <a:r>
              <a:rPr lang="zh-CN" altLang="en-US" dirty="0"/>
              <a:t> 徐君</a:t>
            </a:r>
            <a:r>
              <a:rPr lang="en-US" altLang="zh-CN" dirty="0"/>
              <a:t>.</a:t>
            </a:r>
            <a:r>
              <a:rPr lang="zh-CN" altLang="en-US" dirty="0"/>
              <a:t> </a:t>
            </a:r>
            <a:r>
              <a:rPr lang="en-US" altLang="zh-CN" dirty="0"/>
              <a:t>2016</a:t>
            </a:r>
            <a:r>
              <a:rPr lang="en-US" altLang="zh-CN" dirty="0" smtClean="0"/>
              <a:t>.</a:t>
            </a:r>
            <a:endParaRPr kumimoji="1" lang="zh-CN" altLang="en-US" dirty="0" smtClean="0"/>
          </a:p>
          <a:p>
            <a:pPr marL="342900" indent="-342900">
              <a:buFontTx/>
              <a:buAutoNum type="arabicPeriod"/>
            </a:pPr>
            <a:r>
              <a:rPr lang="zh-CN" altLang="en-US" dirty="0"/>
              <a:t>中国网络广告市场年度监测</a:t>
            </a:r>
            <a:r>
              <a:rPr lang="zh-CN" altLang="en-US" dirty="0" smtClean="0"/>
              <a:t>报告</a:t>
            </a:r>
            <a:r>
              <a:rPr lang="en-US" altLang="zh-CN" dirty="0" smtClean="0"/>
              <a:t>.</a:t>
            </a:r>
            <a:r>
              <a:rPr lang="zh-CN" altLang="en-US" dirty="0" smtClean="0"/>
              <a:t> </a:t>
            </a:r>
            <a:r>
              <a:rPr lang="zh-CN" altLang="en-US" dirty="0" smtClean="0"/>
              <a:t>艾瑞咨询</a:t>
            </a:r>
            <a:r>
              <a:rPr lang="en-US" altLang="zh-CN" dirty="0" smtClean="0"/>
              <a:t>.</a:t>
            </a:r>
            <a:r>
              <a:rPr lang="zh-CN" altLang="en-US" dirty="0" smtClean="0"/>
              <a:t> </a:t>
            </a:r>
            <a:r>
              <a:rPr lang="en-US" altLang="zh-CN" dirty="0" smtClean="0"/>
              <a:t>2018.</a:t>
            </a:r>
            <a:endParaRPr lang="zh-CN" altLang="en-US" dirty="0" smtClean="0"/>
          </a:p>
          <a:p>
            <a:pPr marL="342900" indent="-342900">
              <a:buFontTx/>
              <a:buAutoNum type="arabicPeriod"/>
            </a:pPr>
            <a:r>
              <a:rPr lang="en-US" altLang="zh-CN" dirty="0"/>
              <a:t>DSP</a:t>
            </a:r>
            <a:r>
              <a:rPr lang="zh-CN" altLang="en-US" dirty="0"/>
              <a:t>中的算法</a:t>
            </a:r>
            <a:r>
              <a:rPr lang="zh-CN" altLang="en-US" dirty="0" smtClean="0"/>
              <a:t>初探</a:t>
            </a:r>
            <a:r>
              <a:rPr lang="en-US" altLang="zh-CN" dirty="0" smtClean="0"/>
              <a:t>.</a:t>
            </a:r>
            <a:r>
              <a:rPr lang="zh-CN" altLang="en-US" dirty="0" smtClean="0"/>
              <a:t> 江申</a:t>
            </a:r>
            <a:r>
              <a:rPr lang="en-US" altLang="zh-CN" dirty="0" smtClean="0"/>
              <a:t>.</a:t>
            </a:r>
            <a:r>
              <a:rPr lang="zh-CN" altLang="en-US" dirty="0" smtClean="0"/>
              <a:t> </a:t>
            </a:r>
            <a:r>
              <a:rPr lang="en-US" altLang="zh-CN" dirty="0" smtClean="0"/>
              <a:t>2013.</a:t>
            </a:r>
            <a:endParaRPr lang="zh-CN" altLang="en-US" dirty="0" smtClean="0"/>
          </a:p>
          <a:p>
            <a:pPr marL="342900" indent="-342900">
              <a:buFontTx/>
              <a:buAutoNum type="arabicPeriod"/>
            </a:pPr>
            <a:r>
              <a:rPr lang="en-US" altLang="zh-CN" dirty="0"/>
              <a:t>Learning, </a:t>
            </a:r>
            <a:r>
              <a:rPr lang="en-US" altLang="zh-CN" dirty="0"/>
              <a:t>Prediction</a:t>
            </a:r>
            <a:r>
              <a:rPr lang="en-US" altLang="zh-CN" dirty="0"/>
              <a:t> and </a:t>
            </a:r>
            <a:r>
              <a:rPr lang="en-US" altLang="zh-CN" dirty="0" err="1"/>
              <a:t>Optimisation</a:t>
            </a:r>
            <a:r>
              <a:rPr lang="en-US" altLang="zh-CN" dirty="0"/>
              <a:t> in RTB Display </a:t>
            </a:r>
            <a:r>
              <a:rPr lang="en-US" altLang="zh-CN" dirty="0" smtClean="0"/>
              <a:t>Advertising.</a:t>
            </a:r>
            <a:r>
              <a:rPr lang="zh-CN" altLang="en-US" dirty="0" smtClean="0"/>
              <a:t> </a:t>
            </a:r>
            <a:r>
              <a:rPr lang="zh-CN" altLang="en-US" dirty="0" smtClean="0"/>
              <a:t>张伟楠</a:t>
            </a:r>
            <a:r>
              <a:rPr lang="en-US" altLang="zh-CN" dirty="0" smtClean="0"/>
              <a:t>.</a:t>
            </a:r>
            <a:r>
              <a:rPr lang="zh-CN" altLang="en-US" dirty="0" smtClean="0"/>
              <a:t> </a:t>
            </a:r>
            <a:r>
              <a:rPr lang="en-US" altLang="zh-CN" dirty="0" smtClean="0"/>
              <a:t>2016.</a:t>
            </a:r>
            <a:r>
              <a:rPr lang="zh-CN" altLang="en-US" dirty="0" smtClean="0"/>
              <a:t> </a:t>
            </a:r>
            <a:r>
              <a:rPr lang="en-US" altLang="zh-CN" dirty="0" smtClean="0"/>
              <a:t>CIKM</a:t>
            </a:r>
            <a:r>
              <a:rPr lang="zh-CN" altLang="en-US" dirty="0" smtClean="0"/>
              <a:t> </a:t>
            </a:r>
            <a:r>
              <a:rPr lang="en-US" altLang="zh-CN" dirty="0" smtClean="0"/>
              <a:t>Tutorial</a:t>
            </a:r>
            <a:r>
              <a:rPr lang="en-US" altLang="zh-CN" dirty="0"/>
              <a:t>.</a:t>
            </a:r>
            <a:endParaRPr lang="zh-CN" altLang="en-US" dirty="0"/>
          </a:p>
          <a:p>
            <a:pPr marL="342900" indent="-342900">
              <a:buFontTx/>
              <a:buAutoNum type="arabicPeriod"/>
            </a:pPr>
            <a:endParaRPr lang="zh-CN" altLang="en-US" dirty="0"/>
          </a:p>
          <a:p>
            <a:pPr marL="342900" indent="-342900">
              <a:buAutoNum type="arabicPeriod"/>
            </a:pPr>
            <a:endParaRPr kumimoji="1" lang="zh-CN" altLang="en-US" dirty="0" smtClean="0"/>
          </a:p>
          <a:p>
            <a:pPr marL="342900" indent="-342900">
              <a:buAutoNum type="arabicPeriod"/>
            </a:pPr>
            <a:endParaRPr kumimoji="1" lang="zh-CN" altLang="en-US" dirty="0"/>
          </a:p>
        </p:txBody>
      </p:sp>
    </p:spTree>
    <p:extLst>
      <p:ext uri="{BB962C8B-B14F-4D97-AF65-F5344CB8AC3E}">
        <p14:creationId xmlns:p14="http://schemas.microsoft.com/office/powerpoint/2010/main" val="19308949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99793" y="2211710"/>
            <a:ext cx="4824536" cy="576262"/>
          </a:xfrm>
        </p:spPr>
        <p:txBody>
          <a:bodyPr>
            <a:noAutofit/>
          </a:bodyPr>
          <a:lstStyle/>
          <a:p>
            <a:r>
              <a:rPr kumimoji="1" lang="zh-CN" altLang="en-US" sz="3200" dirty="0" smtClean="0"/>
              <a:t>谢 谢！</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x-none" altLang="zh-CN" dirty="0"/>
              <a:t>发展历程</a:t>
            </a:r>
          </a:p>
        </p:txBody>
      </p:sp>
      <p:sp>
        <p:nvSpPr>
          <p:cNvPr id="3" name="Rectangle 2"/>
          <p:cNvSpPr/>
          <p:nvPr/>
        </p:nvSpPr>
        <p:spPr>
          <a:xfrm>
            <a:off x="889392" y="1922889"/>
            <a:ext cx="1440180" cy="57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tLang="x-none"/>
              <a:t>展示广告</a:t>
            </a:r>
          </a:p>
        </p:txBody>
      </p:sp>
      <p:sp>
        <p:nvSpPr>
          <p:cNvPr id="4" name="Rectangle 3"/>
          <p:cNvSpPr/>
          <p:nvPr/>
        </p:nvSpPr>
        <p:spPr>
          <a:xfrm>
            <a:off x="2627784" y="1922889"/>
            <a:ext cx="1440180" cy="57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tLang="en-US" dirty="0"/>
              <a:t>定向广告</a:t>
            </a:r>
          </a:p>
        </p:txBody>
      </p:sp>
      <p:sp>
        <p:nvSpPr>
          <p:cNvPr id="7" name="Rectangle 6"/>
          <p:cNvSpPr/>
          <p:nvPr/>
        </p:nvSpPr>
        <p:spPr>
          <a:xfrm>
            <a:off x="5454078" y="3294202"/>
            <a:ext cx="1440180" cy="57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tLang="en-US" dirty="0" smtClean="0"/>
              <a:t>竞价</a:t>
            </a:r>
            <a:endParaRPr lang="x-none" altLang="en-US" dirty="0"/>
          </a:p>
        </p:txBody>
      </p:sp>
      <p:sp>
        <p:nvSpPr>
          <p:cNvPr id="8" name="Rectangle 7"/>
          <p:cNvSpPr/>
          <p:nvPr/>
        </p:nvSpPr>
        <p:spPr>
          <a:xfrm>
            <a:off x="4572000" y="1922889"/>
            <a:ext cx="1440180" cy="57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tLang="en-US" dirty="0"/>
              <a:t>搜索广告</a:t>
            </a:r>
          </a:p>
        </p:txBody>
      </p:sp>
      <p:sp>
        <p:nvSpPr>
          <p:cNvPr id="9" name="Rectangle 8"/>
          <p:cNvSpPr/>
          <p:nvPr/>
        </p:nvSpPr>
        <p:spPr>
          <a:xfrm>
            <a:off x="6228184" y="1909022"/>
            <a:ext cx="1368152" cy="57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tLang="en-US" dirty="0"/>
              <a:t>上下文广告</a:t>
            </a:r>
          </a:p>
        </p:txBody>
      </p:sp>
      <p:sp>
        <p:nvSpPr>
          <p:cNvPr id="13" name="Rectangle 12"/>
          <p:cNvSpPr/>
          <p:nvPr/>
        </p:nvSpPr>
        <p:spPr>
          <a:xfrm>
            <a:off x="1833284" y="3291314"/>
            <a:ext cx="1440180" cy="57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合约</a:t>
            </a:r>
            <a:endParaRPr lang="x-none" altLang="en-US" dirty="0"/>
          </a:p>
        </p:txBody>
      </p:sp>
      <p:sp>
        <p:nvSpPr>
          <p:cNvPr id="11" name="右箭头 10"/>
          <p:cNvSpPr/>
          <p:nvPr/>
        </p:nvSpPr>
        <p:spPr>
          <a:xfrm flipV="1">
            <a:off x="179512" y="2930724"/>
            <a:ext cx="8712968" cy="45719"/>
          </a:xfrm>
          <a:prstGeom prst="rightArrow">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89173" y="2615859"/>
            <a:ext cx="800219" cy="276999"/>
          </a:xfrm>
          <a:prstGeom prst="rect">
            <a:avLst/>
          </a:prstGeom>
          <a:noFill/>
        </p:spPr>
        <p:txBody>
          <a:bodyPr wrap="none" rtlCol="0">
            <a:spAutoFit/>
          </a:bodyPr>
          <a:lstStyle/>
          <a:p>
            <a:r>
              <a:rPr kumimoji="1" lang="zh-CN" altLang="en-US" sz="1200" dirty="0" smtClean="0"/>
              <a:t>广告形式</a:t>
            </a:r>
            <a:endParaRPr kumimoji="1" lang="zh-CN" altLang="en-US" sz="1200" dirty="0"/>
          </a:p>
        </p:txBody>
      </p:sp>
      <p:sp>
        <p:nvSpPr>
          <p:cNvPr id="14" name="文本框 13"/>
          <p:cNvSpPr txBox="1"/>
          <p:nvPr/>
        </p:nvSpPr>
        <p:spPr>
          <a:xfrm>
            <a:off x="62674" y="2968915"/>
            <a:ext cx="800219" cy="276999"/>
          </a:xfrm>
          <a:prstGeom prst="rect">
            <a:avLst/>
          </a:prstGeom>
          <a:noFill/>
        </p:spPr>
        <p:txBody>
          <a:bodyPr wrap="none" rtlCol="0">
            <a:spAutoFit/>
          </a:bodyPr>
          <a:lstStyle/>
          <a:p>
            <a:r>
              <a:rPr kumimoji="1" lang="zh-CN" altLang="en-US" sz="1200" dirty="0" smtClean="0"/>
              <a:t>售卖模式</a:t>
            </a:r>
            <a:endParaRPr kumimoji="1" lang="zh-CN" altLang="en-US" sz="1200" dirty="0"/>
          </a:p>
        </p:txBody>
      </p:sp>
      <p:sp>
        <p:nvSpPr>
          <p:cNvPr id="15" name="文本框 14"/>
          <p:cNvSpPr txBox="1"/>
          <p:nvPr/>
        </p:nvSpPr>
        <p:spPr>
          <a:xfrm>
            <a:off x="2742875" y="1241680"/>
            <a:ext cx="1191352" cy="523220"/>
          </a:xfrm>
          <a:prstGeom prst="rect">
            <a:avLst/>
          </a:prstGeom>
          <a:noFill/>
        </p:spPr>
        <p:txBody>
          <a:bodyPr wrap="none" rtlCol="0">
            <a:spAutoFit/>
          </a:bodyPr>
          <a:lstStyle/>
          <a:p>
            <a:pPr marL="285750" indent="-285750">
              <a:buFont typeface="Arial" charset="0"/>
              <a:buChar char="•"/>
            </a:pPr>
            <a:r>
              <a:rPr kumimoji="1" lang="zh-CN" altLang="en-US" sz="1400" dirty="0" smtClean="0"/>
              <a:t>受众定向</a:t>
            </a:r>
          </a:p>
          <a:p>
            <a:pPr marL="285750" indent="-285750">
              <a:buFont typeface="Arial" charset="0"/>
              <a:buChar char="•"/>
            </a:pPr>
            <a:r>
              <a:rPr kumimoji="1" lang="zh-CN" altLang="en-US" sz="1400" dirty="0" smtClean="0"/>
              <a:t>广告投放</a:t>
            </a:r>
            <a:endParaRPr kumimoji="1" lang="zh-CN" altLang="en-US" sz="1400" dirty="0"/>
          </a:p>
        </p:txBody>
      </p:sp>
      <p:sp>
        <p:nvSpPr>
          <p:cNvPr id="16" name="文本框 15"/>
          <p:cNvSpPr txBox="1"/>
          <p:nvPr/>
        </p:nvSpPr>
        <p:spPr>
          <a:xfrm>
            <a:off x="2638083" y="4182765"/>
            <a:ext cx="1370888" cy="307777"/>
          </a:xfrm>
          <a:prstGeom prst="rect">
            <a:avLst/>
          </a:prstGeom>
          <a:noFill/>
        </p:spPr>
        <p:txBody>
          <a:bodyPr wrap="none" rtlCol="0">
            <a:spAutoFit/>
          </a:bodyPr>
          <a:lstStyle/>
          <a:p>
            <a:pPr marL="285750" indent="-285750">
              <a:buFont typeface="Arial" charset="0"/>
              <a:buChar char="•"/>
            </a:pPr>
            <a:r>
              <a:rPr kumimoji="1" lang="zh-CN" altLang="en-US" sz="1400" smtClean="0"/>
              <a:t>担保式投送</a:t>
            </a:r>
            <a:endParaRPr kumimoji="1" lang="zh-CN" altLang="en-US" sz="1400" dirty="0" smtClean="0"/>
          </a:p>
        </p:txBody>
      </p:sp>
      <p:sp>
        <p:nvSpPr>
          <p:cNvPr id="17" name="下箭头 16"/>
          <p:cNvSpPr/>
          <p:nvPr/>
        </p:nvSpPr>
        <p:spPr>
          <a:xfrm>
            <a:off x="4283968" y="1059582"/>
            <a:ext cx="72008" cy="3816424"/>
          </a:xfrm>
          <a:prstGeom prst="downArrow">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下箭头 18"/>
          <p:cNvSpPr/>
          <p:nvPr/>
        </p:nvSpPr>
        <p:spPr>
          <a:xfrm>
            <a:off x="7668344" y="1068231"/>
            <a:ext cx="72008" cy="3816424"/>
          </a:xfrm>
          <a:prstGeom prst="downArrow">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Rectangle 6"/>
          <p:cNvSpPr/>
          <p:nvPr/>
        </p:nvSpPr>
        <p:spPr>
          <a:xfrm>
            <a:off x="7848344" y="3349644"/>
            <a:ext cx="1116144" cy="57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实时竞价</a:t>
            </a:r>
            <a:endParaRPr lang="x-none"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在线广告产品</a:t>
            </a:r>
            <a:endParaRPr kumimoji="1" lang="zh-CN" altLang="en-US" dirty="0"/>
          </a:p>
        </p:txBody>
      </p:sp>
      <p:pic>
        <p:nvPicPr>
          <p:cNvPr id="3" name="图片 2"/>
          <p:cNvPicPr>
            <a:picLocks noChangeAspect="1"/>
          </p:cNvPicPr>
          <p:nvPr/>
        </p:nvPicPr>
        <p:blipFill>
          <a:blip r:embed="rId3"/>
          <a:stretch>
            <a:fillRect/>
          </a:stretch>
        </p:blipFill>
        <p:spPr>
          <a:xfrm>
            <a:off x="3145103" y="843459"/>
            <a:ext cx="5891393" cy="4176563"/>
          </a:xfrm>
          <a:prstGeom prst="rect">
            <a:avLst/>
          </a:prstGeom>
        </p:spPr>
      </p:pic>
    </p:spTree>
    <p:extLst>
      <p:ext uri="{BB962C8B-B14F-4D97-AF65-F5344CB8AC3E}">
        <p14:creationId xmlns:p14="http://schemas.microsoft.com/office/powerpoint/2010/main" val="3517847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组成部分</a:t>
            </a:r>
            <a:endParaRPr kumimoji="1" lang="zh-CN" altLang="en-US" dirty="0"/>
          </a:p>
        </p:txBody>
      </p:sp>
      <p:graphicFrame>
        <p:nvGraphicFramePr>
          <p:cNvPr id="3" name="图表 2"/>
          <p:cNvGraphicFramePr/>
          <p:nvPr>
            <p:extLst>
              <p:ext uri="{D42A27DB-BD31-4B8C-83A1-F6EECF244321}">
                <p14:modId xmlns:p14="http://schemas.microsoft.com/office/powerpoint/2010/main" val="1059114816"/>
              </p:ext>
            </p:extLst>
          </p:nvPr>
        </p:nvGraphicFramePr>
        <p:xfrm>
          <a:off x="4201664" y="1131590"/>
          <a:ext cx="5554912" cy="403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椭圆 4"/>
          <p:cNvSpPr/>
          <p:nvPr/>
        </p:nvSpPr>
        <p:spPr>
          <a:xfrm>
            <a:off x="6588224" y="2859782"/>
            <a:ext cx="79208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467544" y="1419622"/>
            <a:ext cx="4392488" cy="1584176"/>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sz="1600" b="1" u="sng" dirty="0" smtClean="0"/>
              <a:t>广告网络</a:t>
            </a:r>
            <a:r>
              <a:rPr kumimoji="1" lang="en-US" altLang="zh-CN" sz="1600" b="1" u="sng" dirty="0" smtClean="0"/>
              <a:t>(ad</a:t>
            </a:r>
            <a:r>
              <a:rPr kumimoji="1" lang="zh-CN" altLang="en-US" sz="1600" b="1" u="sng" dirty="0" smtClean="0"/>
              <a:t> </a:t>
            </a:r>
            <a:r>
              <a:rPr kumimoji="1" lang="en-US" altLang="zh-CN" sz="1600" b="1" u="sng" dirty="0" smtClean="0"/>
              <a:t>Network,</a:t>
            </a:r>
            <a:r>
              <a:rPr kumimoji="1" lang="zh-CN" altLang="en-US" sz="1600" b="1" u="sng" dirty="0" smtClean="0"/>
              <a:t> </a:t>
            </a:r>
            <a:r>
              <a:rPr kumimoji="1" lang="en-US" altLang="zh-CN" sz="1600" b="1" u="sng" dirty="0" smtClean="0"/>
              <a:t>ADN,</a:t>
            </a:r>
            <a:r>
              <a:rPr kumimoji="1" lang="zh-CN" altLang="en-US" sz="1600" b="1" u="sng" dirty="0" smtClean="0"/>
              <a:t> </a:t>
            </a:r>
            <a:r>
              <a:rPr kumimoji="1" lang="en-US" altLang="zh-CN" sz="1600" b="1" u="sng" dirty="0" smtClean="0"/>
              <a:t>match</a:t>
            </a:r>
            <a:r>
              <a:rPr kumimoji="1" lang="zh-CN" altLang="en-US" sz="1600" b="1" u="sng" dirty="0" smtClean="0"/>
              <a:t> </a:t>
            </a:r>
            <a:r>
              <a:rPr kumimoji="1" lang="en-US" altLang="zh-CN" sz="1600" b="1" u="sng" dirty="0" smtClean="0"/>
              <a:t>maker)</a:t>
            </a:r>
            <a:endParaRPr kumimoji="1" lang="zh-CN" altLang="en-US" sz="1600" b="1" u="sng" dirty="0" smtClean="0"/>
          </a:p>
          <a:p>
            <a:endParaRPr kumimoji="1" lang="zh-CN" altLang="en-US" sz="1600" dirty="0"/>
          </a:p>
          <a:p>
            <a:r>
              <a:rPr kumimoji="1" lang="zh-CN" altLang="en-US" sz="1600" dirty="0" smtClean="0"/>
              <a:t>根据广告主、媒体、受众进行广告投放，平衡各方利益</a:t>
            </a:r>
          </a:p>
          <a:p>
            <a:r>
              <a:rPr kumimoji="1" lang="zh-CN" altLang="en-US" sz="1600" dirty="0" smtClean="0"/>
              <a:t>收取广告费用</a:t>
            </a:r>
          </a:p>
          <a:p>
            <a:r>
              <a:rPr kumimoji="1" lang="zh-CN" altLang="en-US" sz="1600" dirty="0" smtClean="0">
                <a:solidFill>
                  <a:srgbClr val="FF0000"/>
                </a:solidFill>
              </a:rPr>
              <a:t>关系的问题</a:t>
            </a:r>
            <a:r>
              <a:rPr kumimoji="1" lang="zh-CN" altLang="en-US" sz="1600" dirty="0" smtClean="0"/>
              <a:t>：收益和市场规模</a:t>
            </a:r>
          </a:p>
          <a:p>
            <a:endParaRPr kumimoji="1" lang="zh-CN" altLang="en-US" sz="1600" dirty="0" smtClean="0"/>
          </a:p>
          <a:p>
            <a:pPr algn="ctr"/>
            <a:endParaRPr kumimoji="1" lang="zh-CN" altLang="en-US" sz="1600" dirty="0"/>
          </a:p>
        </p:txBody>
      </p:sp>
      <p:cxnSp>
        <p:nvCxnSpPr>
          <p:cNvPr id="16" name="肘形连接符 15"/>
          <p:cNvCxnSpPr>
            <a:stCxn id="6" idx="2"/>
          </p:cNvCxnSpPr>
          <p:nvPr/>
        </p:nvCxnSpPr>
        <p:spPr>
          <a:xfrm rot="16200000" flipH="1">
            <a:off x="4445986" y="1221600"/>
            <a:ext cx="360040" cy="3924436"/>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095937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商业产品概念</a:t>
            </a:r>
            <a:endParaRPr kumimoji="1" lang="zh-CN" altLang="en-US" dirty="0"/>
          </a:p>
        </p:txBody>
      </p:sp>
      <p:pic>
        <p:nvPicPr>
          <p:cNvPr id="4" name="图片 3"/>
          <p:cNvPicPr>
            <a:picLocks noChangeAspect="1"/>
          </p:cNvPicPr>
          <p:nvPr/>
        </p:nvPicPr>
        <p:blipFill>
          <a:blip r:embed="rId2"/>
          <a:stretch>
            <a:fillRect/>
          </a:stretch>
        </p:blipFill>
        <p:spPr>
          <a:xfrm>
            <a:off x="611560" y="1203598"/>
            <a:ext cx="7607300" cy="990600"/>
          </a:xfrm>
          <a:prstGeom prst="rect">
            <a:avLst/>
          </a:prstGeom>
        </p:spPr>
      </p:pic>
    </p:spTree>
    <p:extLst>
      <p:ext uri="{BB962C8B-B14F-4D97-AF65-F5344CB8AC3E}">
        <p14:creationId xmlns:p14="http://schemas.microsoft.com/office/powerpoint/2010/main" val="16669857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广告网络</a:t>
            </a:r>
            <a:endParaRPr kumimoji="1" lang="zh-CN" altLang="en-US" dirty="0"/>
          </a:p>
        </p:txBody>
      </p:sp>
      <p:pic>
        <p:nvPicPr>
          <p:cNvPr id="4" name="图片 3"/>
          <p:cNvPicPr>
            <a:picLocks noChangeAspect="1"/>
          </p:cNvPicPr>
          <p:nvPr/>
        </p:nvPicPr>
        <p:blipFill>
          <a:blip r:embed="rId2"/>
          <a:stretch>
            <a:fillRect/>
          </a:stretch>
        </p:blipFill>
        <p:spPr>
          <a:xfrm>
            <a:off x="395288" y="1030242"/>
            <a:ext cx="7452320" cy="4064203"/>
          </a:xfrm>
          <a:prstGeom prst="rect">
            <a:avLst/>
          </a:prstGeom>
        </p:spPr>
      </p:pic>
    </p:spTree>
    <p:extLst>
      <p:ext uri="{BB962C8B-B14F-4D97-AF65-F5344CB8AC3E}">
        <p14:creationId xmlns:p14="http://schemas.microsoft.com/office/powerpoint/2010/main" val="265657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60">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11861</TotalTime>
  <Words>2091</Words>
  <Application>Microsoft Macintosh PowerPoint</Application>
  <PresentationFormat>全屏显示(16:9)</PresentationFormat>
  <Paragraphs>305</Paragraphs>
  <Slides>45</Slides>
  <Notes>22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Calibri</vt:lpstr>
      <vt:lpstr>KaiTi</vt:lpstr>
      <vt:lpstr>TimesNewRomanPSMT</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pc</dc:creator>
  <cp:keywords/>
  <dc:description/>
  <cp:lastModifiedBy>Maosen Chen</cp:lastModifiedBy>
  <cp:revision>647</cp:revision>
  <dcterms:created xsi:type="dcterms:W3CDTF">2018-09-20T01:59:30Z</dcterms:created>
  <dcterms:modified xsi:type="dcterms:W3CDTF">2018-09-28T11:23:21Z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   9-10.1.0.5672</vt:lpwstr>
  </property>
</Properties>
</file>